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83" r:id="rId4"/>
    <p:sldId id="284" r:id="rId5"/>
    <p:sldId id="286" r:id="rId6"/>
    <p:sldId id="269" r:id="rId7"/>
    <p:sldId id="263" r:id="rId8"/>
    <p:sldId id="264" r:id="rId9"/>
    <p:sldId id="266" r:id="rId10"/>
    <p:sldId id="272" r:id="rId11"/>
    <p:sldId id="260" r:id="rId12"/>
    <p:sldId id="268" r:id="rId13"/>
    <p:sldId id="278" r:id="rId14"/>
    <p:sldId id="267" r:id="rId15"/>
    <p:sldId id="282" r:id="rId16"/>
    <p:sldId id="271" r:id="rId17"/>
    <p:sldId id="261" r:id="rId18"/>
    <p:sldId id="275" r:id="rId19"/>
    <p:sldId id="274" r:id="rId20"/>
    <p:sldId id="273" r:id="rId21"/>
    <p:sldId id="288" r:id="rId22"/>
    <p:sldId id="279" r:id="rId23"/>
    <p:sldId id="287" r:id="rId24"/>
    <p:sldId id="258" r:id="rId25"/>
    <p:sldId id="29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FCF"/>
    <a:srgbClr val="C9DAF8"/>
    <a:srgbClr val="D8D7D7"/>
    <a:srgbClr val="D9EAD3"/>
    <a:srgbClr val="FC0C51"/>
    <a:srgbClr val="002843"/>
    <a:srgbClr val="92D050"/>
    <a:srgbClr val="44DAEC"/>
    <a:srgbClr val="00507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92328" autoAdjust="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BD05-3FEC-4E10-AAED-945ED42CCEBB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C6E56-3F43-43EA-A4E7-AD295D8BD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24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自我介紹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C6E56-3F43-43EA-A4E7-AD295D8BD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97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篩檢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C6E56-3F43-43EA-A4E7-AD295D8BD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62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use Image Quality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C6E56-3F43-43EA-A4E7-AD295D8BD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96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台北醫學中心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C6E56-3F43-43EA-A4E7-AD295D8BD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56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CLAHE 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contrast-limited adaptive histogram equalization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C6E56-3F43-43EA-A4E7-AD295D8BD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170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C6E56-3F43-43EA-A4E7-AD295D8BD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26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32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3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25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24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03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95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777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78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33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59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70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09D2-8B1C-4FD1-9011-8BA185A84034}" type="datetimeFigureOut">
              <a:rPr lang="zh-TW" altLang="en-US" smtClean="0"/>
              <a:t>2019/8/29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F07ED-0574-4D6C-A81D-6C05DF2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449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jpe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8037EB4-5515-436A-8294-BAD632F5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7371" y="4695633"/>
            <a:ext cx="4393478" cy="1323438"/>
          </a:xfrm>
        </p:spPr>
        <p:txBody>
          <a:bodyPr anchor="t">
            <a:normAutofit lnSpcReduction="10000"/>
          </a:bodyPr>
          <a:lstStyle/>
          <a:p>
            <a:pPr algn="r"/>
            <a:r>
              <a:rPr lang="en-US" altLang="zh-TW" b="1" dirty="0">
                <a:solidFill>
                  <a:srgbClr val="D8D7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   Value Lab</a:t>
            </a:r>
          </a:p>
          <a:p>
            <a:pPr algn="r"/>
            <a:r>
              <a:rPr lang="en-US" altLang="zh-TW" b="1" dirty="0">
                <a:solidFill>
                  <a:srgbClr val="D8D7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Speaker:   Martin Lin</a:t>
            </a:r>
          </a:p>
          <a:p>
            <a:pPr algn="r"/>
            <a:r>
              <a:rPr lang="en-US" altLang="zh-TW" b="1" dirty="0">
                <a:solidFill>
                  <a:srgbClr val="D8D7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 2019/08/29</a:t>
            </a:r>
            <a:endParaRPr lang="zh-TW" altLang="en-US" b="1" dirty="0">
              <a:solidFill>
                <a:srgbClr val="D8D7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8BAF04-5B7D-4C5A-AC7D-6BBEBEADA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r="48306" b="-6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42988CC-FF96-4AFF-B03B-2E53AA5C3A9A}"/>
              </a:ext>
            </a:extLst>
          </p:cNvPr>
          <p:cNvSpPr/>
          <p:nvPr/>
        </p:nvSpPr>
        <p:spPr>
          <a:xfrm>
            <a:off x="5956828" y="2890391"/>
            <a:ext cx="56989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Assessment of</a:t>
            </a:r>
          </a:p>
          <a:p>
            <a:pPr algn="ctr"/>
            <a:r>
              <a:rPr lang="en-US" altLang="zh-TW" sz="4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Image Quality</a:t>
            </a:r>
            <a:endParaRPr lang="zh-TW" altLang="en-US" sz="4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5A092024-3333-4005-965A-56C2B09D6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7637" y="0"/>
            <a:ext cx="1541338" cy="7706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5FBB5C1-96C9-4B1F-A222-3A3AA0103281}"/>
              </a:ext>
            </a:extLst>
          </p:cNvPr>
          <p:cNvSpPr txBox="1"/>
          <p:nvPr/>
        </p:nvSpPr>
        <p:spPr>
          <a:xfrm>
            <a:off x="10448818" y="586003"/>
            <a:ext cx="154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>
                <a:latin typeface="Abadi" panose="020B0604020104020204" pitchFamily="34" charset="0"/>
              </a:rPr>
              <a:t>Being</a:t>
            </a:r>
            <a:r>
              <a:rPr lang="en-US" altLang="zh-TW" dirty="0">
                <a:latin typeface="Abadi" panose="020B0604020104020204" pitchFamily="34" charset="0"/>
              </a:rPr>
              <a:t> Health</a:t>
            </a:r>
            <a:endParaRPr lang="zh-TW" alt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5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膝上型電腦, 電腦 的圖片&#10;&#10;自動產生的描述">
            <a:extLst>
              <a:ext uri="{FF2B5EF4-FFF2-40B4-BE49-F238E27FC236}">
                <a16:creationId xmlns:a16="http://schemas.microsoft.com/office/drawing/2014/main" id="{FA6E1A21-0A6A-4404-9205-DC6F2C26D1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90DB05-457E-4277-9E2B-4AE86C6F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712"/>
            <a:ext cx="6696456" cy="42242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6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 Processing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93C8BF-03C9-4439-AD73-FEE1B99FB2D0}"/>
              </a:ext>
            </a:extLst>
          </p:cNvPr>
          <p:cNvSpPr/>
          <p:nvPr/>
        </p:nvSpPr>
        <p:spPr>
          <a:xfrm>
            <a:off x="951822" y="5207569"/>
            <a:ext cx="5144167" cy="1706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9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Image Processing : Step1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EEA063F-F00C-492E-BB19-A1F6F129F5D8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0BBDDABB-E0A5-465F-9900-E1782A220D46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5C7C3B08-39CF-424D-893F-AF3A1138C246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8" name="箭號: 五邊形 7">
              <a:extLst>
                <a:ext uri="{FF2B5EF4-FFF2-40B4-BE49-F238E27FC236}">
                  <a16:creationId xmlns:a16="http://schemas.microsoft.com/office/drawing/2014/main" id="{28569E92-B7D6-45C4-99F9-4EFF59206A0A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Image processing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9" name="箭號: 五邊形 8">
              <a:extLst>
                <a:ext uri="{FF2B5EF4-FFF2-40B4-BE49-F238E27FC236}">
                  <a16:creationId xmlns:a16="http://schemas.microsoft.com/office/drawing/2014/main" id="{ACA74389-C869-4A88-B1A9-A648A6B3E6D5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D18ADBC-87B9-40EB-9A91-8D65D0A0DC33}"/>
              </a:ext>
            </a:extLst>
          </p:cNvPr>
          <p:cNvGrpSpPr/>
          <p:nvPr/>
        </p:nvGrpSpPr>
        <p:grpSpPr>
          <a:xfrm>
            <a:off x="1263356" y="1431454"/>
            <a:ext cx="3857625" cy="4551822"/>
            <a:chOff x="1263356" y="1410906"/>
            <a:chExt cx="3857625" cy="4551822"/>
          </a:xfrm>
        </p:grpSpPr>
        <p:pic>
          <p:nvPicPr>
            <p:cNvPr id="17" name="圖片 16" descr="一張含有 光, 橙色, 點燃, 坐 的圖片&#10;&#10;自動產生的描述">
              <a:extLst>
                <a:ext uri="{FF2B5EF4-FFF2-40B4-BE49-F238E27FC236}">
                  <a16:creationId xmlns:a16="http://schemas.microsoft.com/office/drawing/2014/main" id="{E6494B3A-2D8E-45E1-9A31-2331B412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356" y="2105103"/>
              <a:ext cx="3857625" cy="3857625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93FFDC8-F46B-41F4-802F-E6AF0629080A}"/>
                </a:ext>
              </a:extLst>
            </p:cNvPr>
            <p:cNvSpPr txBox="1"/>
            <p:nvPr/>
          </p:nvSpPr>
          <p:spPr>
            <a:xfrm>
              <a:off x="2621397" y="1410906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Normal</a:t>
              </a:r>
              <a:endParaRPr lang="zh-TW" altLang="en-US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3C09A34-F781-4853-80E5-93EA76C0A0AB}"/>
              </a:ext>
            </a:extLst>
          </p:cNvPr>
          <p:cNvGrpSpPr/>
          <p:nvPr/>
        </p:nvGrpSpPr>
        <p:grpSpPr>
          <a:xfrm>
            <a:off x="6762443" y="1490133"/>
            <a:ext cx="4481305" cy="4472595"/>
            <a:chOff x="6762443" y="1490133"/>
            <a:chExt cx="4481305" cy="4472595"/>
          </a:xfrm>
        </p:grpSpPr>
        <p:pic>
          <p:nvPicPr>
            <p:cNvPr id="11" name="圖片 10" descr="一張含有 無脊椎動物, 光, 室內, 監視器 的圖片&#10;&#10;自動產生的描述">
              <a:extLst>
                <a:ext uri="{FF2B5EF4-FFF2-40B4-BE49-F238E27FC236}">
                  <a16:creationId xmlns:a16="http://schemas.microsoft.com/office/drawing/2014/main" id="{1014A572-0F0E-4D03-8BF4-FB3FC8B1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443" y="2253326"/>
              <a:ext cx="2232208" cy="1489999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729DFED-B407-40F0-89AC-E6005CF94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056" y="2302065"/>
              <a:ext cx="1967692" cy="1392520"/>
            </a:xfrm>
            <a:prstGeom prst="rect">
              <a:avLst/>
            </a:prstGeom>
          </p:spPr>
        </p:pic>
        <p:pic>
          <p:nvPicPr>
            <p:cNvPr id="15" name="圖片 14" descr="一張含有 黑色, 坐 的圖片&#10;&#10;自動產生的描述">
              <a:extLst>
                <a:ext uri="{FF2B5EF4-FFF2-40B4-BE49-F238E27FC236}">
                  <a16:creationId xmlns:a16="http://schemas.microsoft.com/office/drawing/2014/main" id="{B6372A52-3822-46B0-8D74-9C447E12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233" y="4152882"/>
              <a:ext cx="1601338" cy="1809846"/>
            </a:xfrm>
            <a:prstGeom prst="rect">
              <a:avLst/>
            </a:prstGeom>
          </p:spPr>
        </p:pic>
        <p:pic>
          <p:nvPicPr>
            <p:cNvPr id="19" name="圖片 18" descr="一張含有 無脊椎動物 的圖片&#10;&#10;自動產生的描述">
              <a:extLst>
                <a:ext uri="{FF2B5EF4-FFF2-40B4-BE49-F238E27FC236}">
                  <a16:creationId xmlns:a16="http://schemas.microsoft.com/office/drawing/2014/main" id="{C0DC1184-0A95-4CA5-A4F9-08601154C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443" y="4324996"/>
              <a:ext cx="2232208" cy="1489999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729E030-337D-408F-A084-0431E922FAB7}"/>
                </a:ext>
              </a:extLst>
            </p:cNvPr>
            <p:cNvSpPr txBox="1"/>
            <p:nvPr/>
          </p:nvSpPr>
          <p:spPr>
            <a:xfrm>
              <a:off x="8277389" y="1490133"/>
              <a:ext cx="16353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Abnormal</a:t>
              </a:r>
              <a:endParaRPr lang="zh-TW" altLang="en-US" sz="2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BE52709-02D4-43B0-AF6E-D8442668F7C3}"/>
              </a:ext>
            </a:extLst>
          </p:cNvPr>
          <p:cNvSpPr/>
          <p:nvPr/>
        </p:nvSpPr>
        <p:spPr>
          <a:xfrm>
            <a:off x="7325674" y="3178734"/>
            <a:ext cx="3700715" cy="149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zh-TW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Image Size </a:t>
            </a:r>
            <a:b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as Filter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BB39312-F845-4230-BB05-491146CA0361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EEB84A7-683E-46D1-BD75-F716CA1DBC6B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27" name="箭號: 五邊形 26">
                <a:extLst>
                  <a:ext uri="{FF2B5EF4-FFF2-40B4-BE49-F238E27FC236}">
                    <a16:creationId xmlns:a16="http://schemas.microsoft.com/office/drawing/2014/main" id="{B535D40F-DD5A-4954-AA17-5C94F57F8EB6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" name="箭號: 五邊形 27">
                <a:extLst>
                  <a:ext uri="{FF2B5EF4-FFF2-40B4-BE49-F238E27FC236}">
                    <a16:creationId xmlns:a16="http://schemas.microsoft.com/office/drawing/2014/main" id="{36DA7E6D-4BED-4488-AB3D-9A645D7C7037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" name="箭號: 五邊形 28">
                <a:extLst>
                  <a:ext uri="{FF2B5EF4-FFF2-40B4-BE49-F238E27FC236}">
                    <a16:creationId xmlns:a16="http://schemas.microsoft.com/office/drawing/2014/main" id="{47594CA5-4023-428B-95A8-8D22447CBD47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Image processing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0" name="箭號: 五邊形 29">
                <a:extLst>
                  <a:ext uri="{FF2B5EF4-FFF2-40B4-BE49-F238E27FC236}">
                    <a16:creationId xmlns:a16="http://schemas.microsoft.com/office/drawing/2014/main" id="{D6CA3862-C517-4172-B6EB-2F5C7079B905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6" name="箭號: 五邊形 25">
              <a:extLst>
                <a:ext uri="{FF2B5EF4-FFF2-40B4-BE49-F238E27FC236}">
                  <a16:creationId xmlns:a16="http://schemas.microsoft.com/office/drawing/2014/main" id="{7D6D87AE-FCF7-4DA7-A748-993C0B923AAC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3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E6EB05A9-8C73-4592-BC58-F265C7919EED}"/>
              </a:ext>
            </a:extLst>
          </p:cNvPr>
          <p:cNvGrpSpPr/>
          <p:nvPr/>
        </p:nvGrpSpPr>
        <p:grpSpPr>
          <a:xfrm>
            <a:off x="7031507" y="1875558"/>
            <a:ext cx="4127148" cy="3956049"/>
            <a:chOff x="968120" y="1844676"/>
            <a:chExt cx="4127148" cy="395604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FE2192D-FCFD-4CD9-A886-75D8D247F787}"/>
                </a:ext>
              </a:extLst>
            </p:cNvPr>
            <p:cNvGrpSpPr/>
            <p:nvPr/>
          </p:nvGrpSpPr>
          <p:grpSpPr>
            <a:xfrm>
              <a:off x="968120" y="1844676"/>
              <a:ext cx="4127148" cy="3956049"/>
              <a:chOff x="1669540" y="1644651"/>
              <a:chExt cx="4127148" cy="3956049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18BAEC-6579-4848-97C6-3D9C0C50FE1E}"/>
                  </a:ext>
                </a:extLst>
              </p:cNvPr>
              <p:cNvSpPr/>
              <p:nvPr/>
            </p:nvSpPr>
            <p:spPr>
              <a:xfrm>
                <a:off x="2633016" y="1644651"/>
                <a:ext cx="3163672" cy="32330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33B9C81-A7A2-45C2-BA49-51B95BE2BEAB}"/>
                  </a:ext>
                </a:extLst>
              </p:cNvPr>
              <p:cNvSpPr/>
              <p:nvPr/>
            </p:nvSpPr>
            <p:spPr>
              <a:xfrm>
                <a:off x="2151278" y="2006167"/>
                <a:ext cx="3163672" cy="323301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28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F021006-3FB7-4CF8-8176-00C30DE768CD}"/>
                  </a:ext>
                </a:extLst>
              </p:cNvPr>
              <p:cNvSpPr/>
              <p:nvPr/>
            </p:nvSpPr>
            <p:spPr>
              <a:xfrm>
                <a:off x="1669540" y="2367683"/>
                <a:ext cx="3163672" cy="323301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0028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F8DBDAB-4FDE-41D5-BB53-2C1F8EDB061D}"/>
                </a:ext>
              </a:extLst>
            </p:cNvPr>
            <p:cNvSpPr txBox="1"/>
            <p:nvPr/>
          </p:nvSpPr>
          <p:spPr>
            <a:xfrm>
              <a:off x="3749420" y="2589812"/>
              <a:ext cx="34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</a:t>
              </a:r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32DF5C9-3507-45B2-A921-FC30638B3FA0}"/>
                </a:ext>
              </a:extLst>
            </p:cNvPr>
            <p:cNvSpPr txBox="1"/>
            <p:nvPr/>
          </p:nvSpPr>
          <p:spPr>
            <a:xfrm>
              <a:off x="4231158" y="2256099"/>
              <a:ext cx="34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</a:t>
              </a:r>
              <a:endParaRPr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1330974-9776-47A5-8B5C-B5E1E02820BB}"/>
                </a:ext>
              </a:extLst>
            </p:cNvPr>
            <p:cNvSpPr txBox="1"/>
            <p:nvPr/>
          </p:nvSpPr>
          <p:spPr>
            <a:xfrm>
              <a:off x="4752368" y="1886767"/>
              <a:ext cx="34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</a:t>
              </a:r>
              <a:endParaRPr lang="zh-TW" altLang="en-US" dirty="0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7F1216-CFA5-4BC6-A682-EDD86FA734E1}"/>
              </a:ext>
            </a:extLst>
          </p:cNvPr>
          <p:cNvSpPr txBox="1"/>
          <p:nvPr/>
        </p:nvSpPr>
        <p:spPr>
          <a:xfrm>
            <a:off x="7893559" y="4022175"/>
            <a:ext cx="1395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 ~ 255</a:t>
            </a:r>
            <a:endParaRPr lang="zh-TW" altLang="en-US" sz="2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Image Processing : </a:t>
            </a:r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</a:rPr>
              <a:t>Step2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EEA063F-F00C-492E-BB19-A1F6F129F5D8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0BBDDABB-E0A5-465F-9900-E1782A220D46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5C7C3B08-39CF-424D-893F-AF3A1138C246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8" name="箭號: 五邊形 7">
              <a:extLst>
                <a:ext uri="{FF2B5EF4-FFF2-40B4-BE49-F238E27FC236}">
                  <a16:creationId xmlns:a16="http://schemas.microsoft.com/office/drawing/2014/main" id="{28569E92-B7D6-45C4-99F9-4EFF59206A0A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Image processing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9" name="箭號: 五邊形 8">
              <a:extLst>
                <a:ext uri="{FF2B5EF4-FFF2-40B4-BE49-F238E27FC236}">
                  <a16:creationId xmlns:a16="http://schemas.microsoft.com/office/drawing/2014/main" id="{ACA74389-C869-4A88-B1A9-A648A6B3E6D5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0EE1713-5407-462D-B9E3-3D6EBF28AF7E}"/>
              </a:ext>
            </a:extLst>
          </p:cNvPr>
          <p:cNvGrpSpPr/>
          <p:nvPr/>
        </p:nvGrpSpPr>
        <p:grpSpPr>
          <a:xfrm>
            <a:off x="7083552" y="1884215"/>
            <a:ext cx="1315215" cy="1094469"/>
            <a:chOff x="1688590" y="1652697"/>
            <a:chExt cx="1315215" cy="109446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9F14F6-5EAB-45E1-A137-96FA0ED445D2}"/>
                </a:ext>
              </a:extLst>
            </p:cNvPr>
            <p:cNvSpPr/>
            <p:nvPr/>
          </p:nvSpPr>
          <p:spPr>
            <a:xfrm>
              <a:off x="1688590" y="2401741"/>
              <a:ext cx="363322" cy="3454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E6CC402-7CAF-45A0-A5D1-F350F48CD33C}"/>
                </a:ext>
              </a:extLst>
            </p:cNvPr>
            <p:cNvSpPr/>
            <p:nvPr/>
          </p:nvSpPr>
          <p:spPr>
            <a:xfrm>
              <a:off x="2168270" y="2046970"/>
              <a:ext cx="363322" cy="3454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40FCBFC-6801-48B9-A598-DDE6504D9511}"/>
                </a:ext>
              </a:extLst>
            </p:cNvPr>
            <p:cNvSpPr/>
            <p:nvPr/>
          </p:nvSpPr>
          <p:spPr>
            <a:xfrm>
              <a:off x="2640483" y="1652697"/>
              <a:ext cx="363322" cy="3454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9" name="圖片 18" descr="一張含有 光 的圖片&#10;&#10;自動產生的描述">
            <a:extLst>
              <a:ext uri="{FF2B5EF4-FFF2-40B4-BE49-F238E27FC236}">
                <a16:creationId xmlns:a16="http://schemas.microsoft.com/office/drawing/2014/main" id="{B07F065F-D983-44BF-B244-92D93B97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93" y="2286981"/>
            <a:ext cx="3217471" cy="321747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5F4C49C-6B75-49F5-AFBC-D3C0BAF18B3A}"/>
              </a:ext>
            </a:extLst>
          </p:cNvPr>
          <p:cNvSpPr/>
          <p:nvPr/>
        </p:nvSpPr>
        <p:spPr>
          <a:xfrm>
            <a:off x="1067856" y="2335814"/>
            <a:ext cx="363322" cy="34542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B65682DA-C538-4DC3-87CC-54500E9E88AB}"/>
              </a:ext>
            </a:extLst>
          </p:cNvPr>
          <p:cNvSpPr/>
          <p:nvPr/>
        </p:nvSpPr>
        <p:spPr>
          <a:xfrm>
            <a:off x="4749202" y="3586153"/>
            <a:ext cx="1978403" cy="619125"/>
          </a:xfrm>
          <a:prstGeom prst="leftRightArrow">
            <a:avLst/>
          </a:prstGeom>
          <a:solidFill>
            <a:srgbClr val="D8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E3CB84B-48BC-412C-BC74-5B66D995420E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390E640-2915-4D66-A8C5-07B33779CF08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33" name="箭號: 五邊形 32">
                <a:extLst>
                  <a:ext uri="{FF2B5EF4-FFF2-40B4-BE49-F238E27FC236}">
                    <a16:creationId xmlns:a16="http://schemas.microsoft.com/office/drawing/2014/main" id="{766A485D-140D-491E-BCE8-B26B90B7F1EE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箭號: 五邊形 33">
                <a:extLst>
                  <a:ext uri="{FF2B5EF4-FFF2-40B4-BE49-F238E27FC236}">
                    <a16:creationId xmlns:a16="http://schemas.microsoft.com/office/drawing/2014/main" id="{7E25870B-69FD-4F5E-81D1-CEDF52C31C16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箭號: 五邊形 34">
                <a:extLst>
                  <a:ext uri="{FF2B5EF4-FFF2-40B4-BE49-F238E27FC236}">
                    <a16:creationId xmlns:a16="http://schemas.microsoft.com/office/drawing/2014/main" id="{DD096C92-386E-4B1C-8249-DEE85F359519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Image processing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6" name="箭號: 五邊形 35">
                <a:extLst>
                  <a:ext uri="{FF2B5EF4-FFF2-40B4-BE49-F238E27FC236}">
                    <a16:creationId xmlns:a16="http://schemas.microsoft.com/office/drawing/2014/main" id="{AAA6FDB7-4781-483B-9099-A2A21B2DD5B7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2" name="箭號: 五邊形 31">
              <a:extLst>
                <a:ext uri="{FF2B5EF4-FFF2-40B4-BE49-F238E27FC236}">
                  <a16:creationId xmlns:a16="http://schemas.microsoft.com/office/drawing/2014/main" id="{9B6FCAA1-086A-4B2A-A834-1C5717884609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59634902-03CC-4B34-AC5C-3EA7AE2E9A56}"/>
              </a:ext>
            </a:extLst>
          </p:cNvPr>
          <p:cNvGrpSpPr/>
          <p:nvPr/>
        </p:nvGrpSpPr>
        <p:grpSpPr>
          <a:xfrm>
            <a:off x="1067856" y="2237074"/>
            <a:ext cx="9609061" cy="3257029"/>
            <a:chOff x="1067856" y="2237074"/>
            <a:chExt cx="9609061" cy="3257029"/>
          </a:xfrm>
        </p:grpSpPr>
        <p:pic>
          <p:nvPicPr>
            <p:cNvPr id="10" name="圖片 9" descr="一張含有 室內 的圖片&#10;&#10;自動產生的描述">
              <a:extLst>
                <a:ext uri="{FF2B5EF4-FFF2-40B4-BE49-F238E27FC236}">
                  <a16:creationId xmlns:a16="http://schemas.microsoft.com/office/drawing/2014/main" id="{8A746606-822A-4D7E-A548-CE8D1E523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56" y="2276632"/>
              <a:ext cx="3217471" cy="32174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33B9C81-A7A2-45C2-BA49-51B95BE2BEAB}"/>
                </a:ext>
              </a:extLst>
            </p:cNvPr>
            <p:cNvSpPr/>
            <p:nvPr/>
          </p:nvSpPr>
          <p:spPr>
            <a:xfrm>
              <a:off x="7513245" y="2237074"/>
              <a:ext cx="3163672" cy="323301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rgbClr val="0028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E7F1216-CFA5-4BC6-A682-EDD86FA734E1}"/>
                </a:ext>
              </a:extLst>
            </p:cNvPr>
            <p:cNvSpPr txBox="1"/>
            <p:nvPr/>
          </p:nvSpPr>
          <p:spPr>
            <a:xfrm>
              <a:off x="8397355" y="3591972"/>
              <a:ext cx="1395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 ~ 255</a:t>
              </a:r>
              <a:endParaRPr lang="zh-TW" altLang="en-US" sz="2800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Image Processing : </a:t>
            </a:r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</a:rPr>
              <a:t>Step2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EEA063F-F00C-492E-BB19-A1F6F129F5D8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0BBDDABB-E0A5-465F-9900-E1782A220D46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5C7C3B08-39CF-424D-893F-AF3A1138C246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8" name="箭號: 五邊形 7">
              <a:extLst>
                <a:ext uri="{FF2B5EF4-FFF2-40B4-BE49-F238E27FC236}">
                  <a16:creationId xmlns:a16="http://schemas.microsoft.com/office/drawing/2014/main" id="{28569E92-B7D6-45C4-99F9-4EFF59206A0A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Image processing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9" name="箭號: 五邊形 8">
              <a:extLst>
                <a:ext uri="{FF2B5EF4-FFF2-40B4-BE49-F238E27FC236}">
                  <a16:creationId xmlns:a16="http://schemas.microsoft.com/office/drawing/2014/main" id="{ACA74389-C869-4A88-B1A9-A648A6B3E6D5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B65682DA-C538-4DC3-87CC-54500E9E88AB}"/>
              </a:ext>
            </a:extLst>
          </p:cNvPr>
          <p:cNvSpPr/>
          <p:nvPr/>
        </p:nvSpPr>
        <p:spPr>
          <a:xfrm>
            <a:off x="4749202" y="3586153"/>
            <a:ext cx="1978403" cy="619125"/>
          </a:xfrm>
          <a:prstGeom prst="leftRightArrow">
            <a:avLst/>
          </a:prstGeom>
          <a:solidFill>
            <a:srgbClr val="D8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53ACA2F-8EC7-4746-A919-F0DCCBA3B365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FF6F977D-1183-4B02-AE98-90825A668CFD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16" name="箭號: 五邊形 15">
                <a:extLst>
                  <a:ext uri="{FF2B5EF4-FFF2-40B4-BE49-F238E27FC236}">
                    <a16:creationId xmlns:a16="http://schemas.microsoft.com/office/drawing/2014/main" id="{BEBC3F7D-5F8F-46D1-8D8E-C38361BB54C4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箭號: 五邊形 16">
                <a:extLst>
                  <a:ext uri="{FF2B5EF4-FFF2-40B4-BE49-F238E27FC236}">
                    <a16:creationId xmlns:a16="http://schemas.microsoft.com/office/drawing/2014/main" id="{E2CEAFD6-46D4-4F83-8B6A-57CA44FA1E9C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箭號: 五邊形 18">
                <a:extLst>
                  <a:ext uri="{FF2B5EF4-FFF2-40B4-BE49-F238E27FC236}">
                    <a16:creationId xmlns:a16="http://schemas.microsoft.com/office/drawing/2014/main" id="{5A9065F7-30DE-41C3-BA39-6E5E9DD24AB2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Image processing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20" name="箭號: 五邊形 19">
                <a:extLst>
                  <a:ext uri="{FF2B5EF4-FFF2-40B4-BE49-F238E27FC236}">
                    <a16:creationId xmlns:a16="http://schemas.microsoft.com/office/drawing/2014/main" id="{676816D4-0080-41D3-A237-19098C0A3773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5" name="箭號: 五邊形 14">
              <a:extLst>
                <a:ext uri="{FF2B5EF4-FFF2-40B4-BE49-F238E27FC236}">
                  <a16:creationId xmlns:a16="http://schemas.microsoft.com/office/drawing/2014/main" id="{6F63E7E0-3A34-45C3-A333-95B5BA66D99B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40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EEA063F-F00C-492E-BB19-A1F6F129F5D8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0BBDDABB-E0A5-465F-9900-E1782A220D46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5C7C3B08-39CF-424D-893F-AF3A1138C246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8" name="箭號: 五邊形 7">
              <a:extLst>
                <a:ext uri="{FF2B5EF4-FFF2-40B4-BE49-F238E27FC236}">
                  <a16:creationId xmlns:a16="http://schemas.microsoft.com/office/drawing/2014/main" id="{28569E92-B7D6-45C4-99F9-4EFF59206A0A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Image processing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9" name="箭號: 五邊形 8">
              <a:extLst>
                <a:ext uri="{FF2B5EF4-FFF2-40B4-BE49-F238E27FC236}">
                  <a16:creationId xmlns:a16="http://schemas.microsoft.com/office/drawing/2014/main" id="{ACA74389-C869-4A88-B1A9-A648A6B3E6D5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18" name="圖片 17" descr="一張含有 室內 的圖片&#10;&#10;自動產生的描述">
            <a:extLst>
              <a:ext uri="{FF2B5EF4-FFF2-40B4-BE49-F238E27FC236}">
                <a16:creationId xmlns:a16="http://schemas.microsoft.com/office/drawing/2014/main" id="{38C05A42-CDA2-4FD5-AC8E-AD97D041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9" y="2203174"/>
            <a:ext cx="2451652" cy="2451652"/>
          </a:xfrm>
          <a:prstGeom prst="rect">
            <a:avLst/>
          </a:prstGeom>
        </p:spPr>
      </p:pic>
      <p:grpSp>
        <p:nvGrpSpPr>
          <p:cNvPr id="51" name="群組 50">
            <a:extLst>
              <a:ext uri="{FF2B5EF4-FFF2-40B4-BE49-F238E27FC236}">
                <a16:creationId xmlns:a16="http://schemas.microsoft.com/office/drawing/2014/main" id="{0B73D0E3-4427-4139-8C99-9EC8D8F96F47}"/>
              </a:ext>
            </a:extLst>
          </p:cNvPr>
          <p:cNvGrpSpPr/>
          <p:nvPr/>
        </p:nvGrpSpPr>
        <p:grpSpPr>
          <a:xfrm>
            <a:off x="3409121" y="1803985"/>
            <a:ext cx="1461053" cy="3191961"/>
            <a:chOff x="3409121" y="1803985"/>
            <a:chExt cx="1461053" cy="3191961"/>
          </a:xfrm>
        </p:grpSpPr>
        <p:cxnSp>
          <p:nvCxnSpPr>
            <p:cNvPr id="34" name="接點: 肘形 33">
              <a:extLst>
                <a:ext uri="{FF2B5EF4-FFF2-40B4-BE49-F238E27FC236}">
                  <a16:creationId xmlns:a16="http://schemas.microsoft.com/office/drawing/2014/main" id="{027138EE-4DDF-4A89-BC15-EBE15769B6FB}"/>
                </a:ext>
              </a:extLst>
            </p:cNvPr>
            <p:cNvCxnSpPr>
              <a:cxnSpLocks/>
              <a:stCxn id="18" idx="3"/>
              <a:endCxn id="27" idx="1"/>
            </p:cNvCxnSpPr>
            <p:nvPr/>
          </p:nvCxnSpPr>
          <p:spPr>
            <a:xfrm>
              <a:off x="3409121" y="3429000"/>
              <a:ext cx="1428439" cy="1566946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接點: 肘形 38">
              <a:extLst>
                <a:ext uri="{FF2B5EF4-FFF2-40B4-BE49-F238E27FC236}">
                  <a16:creationId xmlns:a16="http://schemas.microsoft.com/office/drawing/2014/main" id="{37110FCF-AFBF-4C64-807D-B48B874F57DB}"/>
                </a:ext>
              </a:extLst>
            </p:cNvPr>
            <p:cNvCxnSpPr>
              <a:stCxn id="18" idx="3"/>
              <a:endCxn id="14" idx="1"/>
            </p:cNvCxnSpPr>
            <p:nvPr/>
          </p:nvCxnSpPr>
          <p:spPr>
            <a:xfrm flipV="1">
              <a:off x="3409121" y="1803985"/>
              <a:ext cx="1461053" cy="1625015"/>
            </a:xfrm>
            <a:prstGeom prst="bentConnector3">
              <a:avLst>
                <a:gd name="adj1" fmla="val 49321"/>
              </a:avLst>
            </a:prstGeom>
            <a:ln w="762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C1EE58A7-2F6E-4D60-8F24-7F2A0E2543A5}"/>
              </a:ext>
            </a:extLst>
          </p:cNvPr>
          <p:cNvGrpSpPr/>
          <p:nvPr/>
        </p:nvGrpSpPr>
        <p:grpSpPr>
          <a:xfrm>
            <a:off x="7289211" y="1803985"/>
            <a:ext cx="3866839" cy="3191961"/>
            <a:chOff x="7289211" y="1803985"/>
            <a:chExt cx="3866839" cy="3191961"/>
          </a:xfrm>
        </p:grpSpPr>
        <p:pic>
          <p:nvPicPr>
            <p:cNvPr id="32" name="圖片 31" descr="一張含有 傘, 動物, 無脊椎動物 的圖片&#10;&#10;自動產生的描述">
              <a:extLst>
                <a:ext uri="{FF2B5EF4-FFF2-40B4-BE49-F238E27FC236}">
                  <a16:creationId xmlns:a16="http://schemas.microsoft.com/office/drawing/2014/main" id="{CA01A60C-1193-4FD1-A98B-77CD737DC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4398" y="2203174"/>
              <a:ext cx="2451652" cy="2451652"/>
            </a:xfrm>
            <a:prstGeom prst="rect">
              <a:avLst/>
            </a:prstGeom>
          </p:spPr>
        </p:pic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C1C389F9-53BA-46BC-9833-5657B278D138}"/>
                </a:ext>
              </a:extLst>
            </p:cNvPr>
            <p:cNvGrpSpPr/>
            <p:nvPr/>
          </p:nvGrpSpPr>
          <p:grpSpPr>
            <a:xfrm>
              <a:off x="7289211" y="1803985"/>
              <a:ext cx="1415187" cy="3191961"/>
              <a:chOff x="7289211" y="1803985"/>
              <a:chExt cx="1415187" cy="3191961"/>
            </a:xfrm>
          </p:grpSpPr>
          <p:cxnSp>
            <p:nvCxnSpPr>
              <p:cNvPr id="44" name="接點: 肘形 43">
                <a:extLst>
                  <a:ext uri="{FF2B5EF4-FFF2-40B4-BE49-F238E27FC236}">
                    <a16:creationId xmlns:a16="http://schemas.microsoft.com/office/drawing/2014/main" id="{878523FB-636A-4066-ADC3-D8AF190D402C}"/>
                  </a:ext>
                </a:extLst>
              </p:cNvPr>
              <p:cNvCxnSpPr>
                <a:stCxn id="14" idx="3"/>
                <a:endCxn id="32" idx="1"/>
              </p:cNvCxnSpPr>
              <p:nvPr/>
            </p:nvCxnSpPr>
            <p:spPr>
              <a:xfrm>
                <a:off x="7321825" y="1803985"/>
                <a:ext cx="1382573" cy="1625015"/>
              </a:xfrm>
              <a:prstGeom prst="bentConnector3">
                <a:avLst>
                  <a:gd name="adj1" fmla="val 48562"/>
                </a:avLst>
              </a:prstGeom>
              <a:ln w="76200">
                <a:solidFill>
                  <a:srgbClr val="D8D7D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接點: 肘形 45">
                <a:extLst>
                  <a:ext uri="{FF2B5EF4-FFF2-40B4-BE49-F238E27FC236}">
                    <a16:creationId xmlns:a16="http://schemas.microsoft.com/office/drawing/2014/main" id="{A489B1E6-5245-415F-AA7C-7FD9103E9EFB}"/>
                  </a:ext>
                </a:extLst>
              </p:cNvPr>
              <p:cNvCxnSpPr>
                <a:stCxn id="27" idx="3"/>
                <a:endCxn id="32" idx="1"/>
              </p:cNvCxnSpPr>
              <p:nvPr/>
            </p:nvCxnSpPr>
            <p:spPr>
              <a:xfrm flipV="1">
                <a:off x="7289211" y="3429000"/>
                <a:ext cx="1415187" cy="1566946"/>
              </a:xfrm>
              <a:prstGeom prst="bentConnector3">
                <a:avLst>
                  <a:gd name="adj1" fmla="val 49298"/>
                </a:avLst>
              </a:prstGeom>
              <a:ln w="57150">
                <a:solidFill>
                  <a:srgbClr val="D8D7D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B0B665A-60F8-4524-931C-8A6AFC89DFE0}"/>
              </a:ext>
            </a:extLst>
          </p:cNvPr>
          <p:cNvGrpSpPr/>
          <p:nvPr/>
        </p:nvGrpSpPr>
        <p:grpSpPr>
          <a:xfrm>
            <a:off x="4837560" y="3770120"/>
            <a:ext cx="4903303" cy="2688491"/>
            <a:chOff x="4837560" y="3770120"/>
            <a:chExt cx="4903303" cy="2688491"/>
          </a:xfrm>
        </p:grpSpPr>
        <p:pic>
          <p:nvPicPr>
            <p:cNvPr id="27" name="圖片 26" descr="一張含有 傘, 無脊椎動物, 動物, 海膽 的圖片&#10;&#10;自動產生的描述">
              <a:extLst>
                <a:ext uri="{FF2B5EF4-FFF2-40B4-BE49-F238E27FC236}">
                  <a16:creationId xmlns:a16="http://schemas.microsoft.com/office/drawing/2014/main" id="{216DE610-EC32-4C33-9BF4-C4D8E91C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560" y="3770120"/>
              <a:ext cx="2451651" cy="2451651"/>
            </a:xfrm>
            <a:prstGeom prst="rect">
              <a:avLst/>
            </a:prstGeom>
          </p:spPr>
        </p:pic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7D3E121-9FFB-4ED3-959A-4A9FDB946A7B}"/>
                </a:ext>
              </a:extLst>
            </p:cNvPr>
            <p:cNvSpPr txBox="1"/>
            <p:nvPr/>
          </p:nvSpPr>
          <p:spPr>
            <a:xfrm>
              <a:off x="7289211" y="5812280"/>
              <a:ext cx="2451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CLAHE &amp; Gaussian Filter</a:t>
              </a:r>
            </a:p>
            <a:p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FFBEE54F-4872-4300-89C9-A4BA4E13A97F}"/>
              </a:ext>
            </a:extLst>
          </p:cNvPr>
          <p:cNvGrpSpPr/>
          <p:nvPr/>
        </p:nvGrpSpPr>
        <p:grpSpPr>
          <a:xfrm>
            <a:off x="4870174" y="365760"/>
            <a:ext cx="5576846" cy="2664050"/>
            <a:chOff x="4870174" y="365760"/>
            <a:chExt cx="5576846" cy="266405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4887F4-DD23-4E49-9275-CEECC368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174" y="578159"/>
              <a:ext cx="2451651" cy="2451651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F44A0810-A438-4414-A27C-205D81ACE1FB}"/>
                </a:ext>
              </a:extLst>
            </p:cNvPr>
            <p:cNvSpPr txBox="1"/>
            <p:nvPr/>
          </p:nvSpPr>
          <p:spPr>
            <a:xfrm>
              <a:off x="7321825" y="365760"/>
              <a:ext cx="3125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Mask : </a:t>
              </a:r>
              <a:br>
                <a:rPr lang="en-US" altLang="zh-TW" dirty="0"/>
              </a:br>
              <a:r>
                <a:rPr lang="en-US" altLang="zh-TW" dirty="0"/>
                <a:t>reduce 10 % of its original size</a:t>
              </a:r>
              <a:endParaRPr lang="zh-TW" altLang="en-US" dirty="0"/>
            </a:p>
          </p:txBody>
        </p:sp>
      </p:grpSp>
      <p:sp>
        <p:nvSpPr>
          <p:cNvPr id="59" name="標題 1">
            <a:extLst>
              <a:ext uri="{FF2B5EF4-FFF2-40B4-BE49-F238E27FC236}">
                <a16:creationId xmlns:a16="http://schemas.microsoft.com/office/drawing/2014/main" id="{DA690392-69C4-4A6D-B208-BAF29BB7F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Image Preprocessing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4B7FA207-93F2-4212-AC75-FD7783AC3920}"/>
              </a:ext>
            </a:extLst>
          </p:cNvPr>
          <p:cNvGrpSpPr/>
          <p:nvPr/>
        </p:nvGrpSpPr>
        <p:grpSpPr>
          <a:xfrm>
            <a:off x="4773195" y="547532"/>
            <a:ext cx="2580379" cy="2539253"/>
            <a:chOff x="4805810" y="525381"/>
            <a:chExt cx="2580379" cy="2539253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C5B365B7-F086-48F8-9F51-99B17861A859}"/>
                </a:ext>
              </a:extLst>
            </p:cNvPr>
            <p:cNvGrpSpPr/>
            <p:nvPr/>
          </p:nvGrpSpPr>
          <p:grpSpPr>
            <a:xfrm>
              <a:off x="4805810" y="525381"/>
              <a:ext cx="2580379" cy="2539253"/>
              <a:chOff x="4799460" y="542614"/>
              <a:chExt cx="2580379" cy="2539253"/>
            </a:xfrm>
          </p:grpSpPr>
          <p:cxnSp>
            <p:nvCxnSpPr>
              <p:cNvPr id="61" name="直線單箭頭接點 60">
                <a:extLst>
                  <a:ext uri="{FF2B5EF4-FFF2-40B4-BE49-F238E27FC236}">
                    <a16:creationId xmlns:a16="http://schemas.microsoft.com/office/drawing/2014/main" id="{FECCE77A-1147-4D0A-8481-D4E554F2F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2789246"/>
                <a:ext cx="0" cy="292621"/>
              </a:xfrm>
              <a:prstGeom prst="straightConnector1">
                <a:avLst/>
              </a:prstGeom>
              <a:ln w="31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1D9EAE5A-EBDF-4E6F-9231-DEF1DD9DA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542614"/>
                <a:ext cx="0" cy="292621"/>
              </a:xfrm>
              <a:prstGeom prst="straightConnector1">
                <a:avLst/>
              </a:prstGeom>
              <a:ln w="3175">
                <a:solidFill>
                  <a:srgbClr val="FC0C5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AF4BE68F-C8BF-4C95-B788-9E99110CE8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945771" y="1665410"/>
                <a:ext cx="0" cy="292621"/>
              </a:xfrm>
              <a:prstGeom prst="straightConnector1">
                <a:avLst/>
              </a:prstGeom>
              <a:ln w="31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5AA01EAD-234C-449B-9276-16FB545F8F3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233529" y="1649606"/>
                <a:ext cx="0" cy="292621"/>
              </a:xfrm>
              <a:prstGeom prst="straightConnector1">
                <a:avLst/>
              </a:prstGeom>
              <a:ln w="31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D6F4019-B03E-49C5-912D-39D0CF62190A}"/>
                </a:ext>
              </a:extLst>
            </p:cNvPr>
            <p:cNvSpPr txBox="1"/>
            <p:nvPr/>
          </p:nvSpPr>
          <p:spPr>
            <a:xfrm>
              <a:off x="6554585" y="2651501"/>
              <a:ext cx="76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-10%</a:t>
              </a:r>
              <a:endParaRPr lang="zh-TW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" name="圖片 40" descr="一張含有 光 的圖片&#10;&#10;自動產生的描述">
            <a:extLst>
              <a:ext uri="{FF2B5EF4-FFF2-40B4-BE49-F238E27FC236}">
                <a16:creationId xmlns:a16="http://schemas.microsoft.com/office/drawing/2014/main" id="{A73E960D-94EB-453F-862B-8BC221981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9" y="2229666"/>
            <a:ext cx="2451600" cy="2451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5CA6FF-E7F7-4F1B-9AA3-FB47689EBD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0" r="6290"/>
          <a:stretch/>
        </p:blipFill>
        <p:spPr>
          <a:xfrm>
            <a:off x="293253" y="1473372"/>
            <a:ext cx="11633200" cy="3930741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FB7B1644-2120-4D1B-A11B-F61F6C28A082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C34266E5-78D4-4AA5-84D8-4653618D7217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36" name="箭號: 五邊形 35">
                <a:extLst>
                  <a:ext uri="{FF2B5EF4-FFF2-40B4-BE49-F238E27FC236}">
                    <a16:creationId xmlns:a16="http://schemas.microsoft.com/office/drawing/2014/main" id="{B1E74BC5-CAF0-410B-9C77-69D940607EA2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箭號: 五邊形 36">
                <a:extLst>
                  <a:ext uri="{FF2B5EF4-FFF2-40B4-BE49-F238E27FC236}">
                    <a16:creationId xmlns:a16="http://schemas.microsoft.com/office/drawing/2014/main" id="{8BF37EE2-A1F1-408D-ABB8-D52CE7E59E43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箭號: 五邊形 37">
                <a:extLst>
                  <a:ext uri="{FF2B5EF4-FFF2-40B4-BE49-F238E27FC236}">
                    <a16:creationId xmlns:a16="http://schemas.microsoft.com/office/drawing/2014/main" id="{333A284E-4B61-4C20-B104-1793ABF2595C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0" name="箭號: 五邊形 39">
                <a:extLst>
                  <a:ext uri="{FF2B5EF4-FFF2-40B4-BE49-F238E27FC236}">
                    <a16:creationId xmlns:a16="http://schemas.microsoft.com/office/drawing/2014/main" id="{C6E18958-01DB-499E-B18C-40FE3644CB1A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5" name="箭號: 五邊形 34">
              <a:extLst>
                <a:ext uri="{FF2B5EF4-FFF2-40B4-BE49-F238E27FC236}">
                  <a16:creationId xmlns:a16="http://schemas.microsoft.com/office/drawing/2014/main" id="{3DE7EEC1-A905-4F38-98C6-FED30F5F4C70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1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Image Preprocessing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EEA063F-F00C-492E-BB19-A1F6F129F5D8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0BBDDABB-E0A5-465F-9900-E1782A220D46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5C7C3B08-39CF-424D-893F-AF3A1138C246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8" name="箭號: 五邊形 7">
              <a:extLst>
                <a:ext uri="{FF2B5EF4-FFF2-40B4-BE49-F238E27FC236}">
                  <a16:creationId xmlns:a16="http://schemas.microsoft.com/office/drawing/2014/main" id="{28569E92-B7D6-45C4-99F9-4EFF59206A0A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Image processing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9" name="箭號: 五邊形 8">
              <a:extLst>
                <a:ext uri="{FF2B5EF4-FFF2-40B4-BE49-F238E27FC236}">
                  <a16:creationId xmlns:a16="http://schemas.microsoft.com/office/drawing/2014/main" id="{ACA74389-C869-4A88-B1A9-A648A6B3E6D5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15" name="圖片 14" descr="一張含有 監視器 的圖片&#10;&#10;自動產生的描述">
            <a:extLst>
              <a:ext uri="{FF2B5EF4-FFF2-40B4-BE49-F238E27FC236}">
                <a16:creationId xmlns:a16="http://schemas.microsoft.com/office/drawing/2014/main" id="{CDC1489F-B495-478A-AE3F-244D7AE6D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4" t="3560" r="8542" b="6201"/>
          <a:stretch/>
        </p:blipFill>
        <p:spPr>
          <a:xfrm>
            <a:off x="1572277" y="1654629"/>
            <a:ext cx="9156988" cy="4125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7C3C807C-372E-4D92-AFAC-E06E7B5C6F9D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717758-E2E8-4FF7-A884-5B7471349B95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13" name="箭號: 五邊形 12">
                <a:extLst>
                  <a:ext uri="{FF2B5EF4-FFF2-40B4-BE49-F238E27FC236}">
                    <a16:creationId xmlns:a16="http://schemas.microsoft.com/office/drawing/2014/main" id="{21A4CC09-7854-44D1-9737-43F5EB66132F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箭號: 五邊形 13">
                <a:extLst>
                  <a:ext uri="{FF2B5EF4-FFF2-40B4-BE49-F238E27FC236}">
                    <a16:creationId xmlns:a16="http://schemas.microsoft.com/office/drawing/2014/main" id="{4270F6F3-AA99-4D50-A2D3-61E2BE2CE827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箭號: 五邊形 15">
                <a:extLst>
                  <a:ext uri="{FF2B5EF4-FFF2-40B4-BE49-F238E27FC236}">
                    <a16:creationId xmlns:a16="http://schemas.microsoft.com/office/drawing/2014/main" id="{1BA3E0D0-71B9-4E5E-810E-5BFCDE409B92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7" name="箭號: 五邊形 16">
                <a:extLst>
                  <a:ext uri="{FF2B5EF4-FFF2-40B4-BE49-F238E27FC236}">
                    <a16:creationId xmlns:a16="http://schemas.microsoft.com/office/drawing/2014/main" id="{8C7E1F7A-1E39-41CF-993E-27309ADF75D6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2" name="箭號: 五邊形 11">
              <a:extLst>
                <a:ext uri="{FF2B5EF4-FFF2-40B4-BE49-F238E27FC236}">
                  <a16:creationId xmlns:a16="http://schemas.microsoft.com/office/drawing/2014/main" id="{B3D3791A-FEB1-428A-8EA2-E19054DB5174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56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坐, 室內, 桌, 建材 的圖片&#10;&#10;自動產生的描述">
            <a:extLst>
              <a:ext uri="{FF2B5EF4-FFF2-40B4-BE49-F238E27FC236}">
                <a16:creationId xmlns:a16="http://schemas.microsoft.com/office/drawing/2014/main" id="{9745B67B-E788-428E-A00E-ECA4DBDB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90DB05-457E-4277-9E2B-4AE86C6F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712"/>
            <a:ext cx="6696456" cy="42242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600" dirty="0">
                <a:solidFill>
                  <a:srgbClr val="92D050"/>
                </a:solidFill>
                <a:latin typeface="Arial Black" panose="020B0A04020102020204" pitchFamily="34" charset="0"/>
              </a:rPr>
              <a:t>Model Selection</a:t>
            </a:r>
            <a:endParaRPr lang="en-US" altLang="zh-TW" sz="66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93C8BF-03C9-4439-AD73-FEE1B99FB2D0}"/>
              </a:ext>
            </a:extLst>
          </p:cNvPr>
          <p:cNvSpPr/>
          <p:nvPr/>
        </p:nvSpPr>
        <p:spPr>
          <a:xfrm>
            <a:off x="951822" y="5207569"/>
            <a:ext cx="5144167" cy="1706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07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Model Selection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88383C-CD1B-4F9C-87DC-5090D79E937D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4" name="箭號: 五邊形 3">
              <a:extLst>
                <a:ext uri="{FF2B5EF4-FFF2-40B4-BE49-F238E27FC236}">
                  <a16:creationId xmlns:a16="http://schemas.microsoft.com/office/drawing/2014/main" id="{A764C89D-B480-4471-9CAA-BE88FF7EFD35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5" name="箭號: 五邊形 4">
              <a:extLst>
                <a:ext uri="{FF2B5EF4-FFF2-40B4-BE49-F238E27FC236}">
                  <a16:creationId xmlns:a16="http://schemas.microsoft.com/office/drawing/2014/main" id="{71E5B232-F614-40DD-A1C5-A364A7B0800F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Model selection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8E294A01-5C42-4031-8DBB-43F4A86A224B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Image processing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AD4B9FEA-4C28-4072-B1D7-A6ECFE794E0B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BF5FC69-21CC-4107-B922-A3F22A2CECF2}"/>
              </a:ext>
            </a:extLst>
          </p:cNvPr>
          <p:cNvGrpSpPr/>
          <p:nvPr/>
        </p:nvGrpSpPr>
        <p:grpSpPr>
          <a:xfrm>
            <a:off x="1709934" y="3950819"/>
            <a:ext cx="9221353" cy="1873448"/>
            <a:chOff x="1270000" y="1783501"/>
            <a:chExt cx="9221353" cy="1873448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20EB100-9FC0-4E78-B9D8-AF85D4D00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122"/>
            <a:stretch/>
          </p:blipFill>
          <p:spPr>
            <a:xfrm>
              <a:off x="3830203" y="1783501"/>
              <a:ext cx="6661150" cy="187344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4E40973-F711-4B29-AAE2-53EADC84E32C}"/>
                </a:ext>
              </a:extLst>
            </p:cNvPr>
            <p:cNvSpPr txBox="1"/>
            <p:nvPr/>
          </p:nvSpPr>
          <p:spPr>
            <a:xfrm>
              <a:off x="1270000" y="2124623"/>
              <a:ext cx="19013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4000" dirty="0"/>
                <a:t>ResNet</a:t>
              </a:r>
              <a:endParaRPr lang="zh-TW" altLang="en-US" sz="40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D6B191A-5B6F-428D-ABE2-EA87EEE223AC}"/>
              </a:ext>
            </a:extLst>
          </p:cNvPr>
          <p:cNvGrpSpPr/>
          <p:nvPr/>
        </p:nvGrpSpPr>
        <p:grpSpPr>
          <a:xfrm>
            <a:off x="1122737" y="1593161"/>
            <a:ext cx="8671357" cy="1920155"/>
            <a:chOff x="660400" y="3948632"/>
            <a:chExt cx="8671357" cy="1920155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19180676-1B1A-4F76-A10A-6BE168A7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490" y="3948632"/>
              <a:ext cx="5499267" cy="1920155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821BD25A-118F-4602-AE70-60ACE593A3E9}"/>
                </a:ext>
              </a:extLst>
            </p:cNvPr>
            <p:cNvSpPr txBox="1"/>
            <p:nvPr/>
          </p:nvSpPr>
          <p:spPr>
            <a:xfrm>
              <a:off x="660400" y="4554767"/>
              <a:ext cx="25109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4000" dirty="0"/>
                <a:t>GoogLeNet</a:t>
              </a:r>
              <a:endParaRPr lang="zh-TW" altLang="en-US" sz="4000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9192AE6-8345-4E6E-96A7-2D8881181EC8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DE0B4A5-8873-4A2D-9572-31A3B0DAB667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15" name="箭號: 五邊形 14">
                <a:extLst>
                  <a:ext uri="{FF2B5EF4-FFF2-40B4-BE49-F238E27FC236}">
                    <a16:creationId xmlns:a16="http://schemas.microsoft.com/office/drawing/2014/main" id="{4304A72A-1FC1-45AA-B53A-7851A4979E18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箭號: 五邊形 15">
                <a:extLst>
                  <a:ext uri="{FF2B5EF4-FFF2-40B4-BE49-F238E27FC236}">
                    <a16:creationId xmlns:a16="http://schemas.microsoft.com/office/drawing/2014/main" id="{53A24050-5A8A-4B1C-BA56-2C7EB1491C30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Model selection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7" name="箭號: 五邊形 16">
                <a:extLst>
                  <a:ext uri="{FF2B5EF4-FFF2-40B4-BE49-F238E27FC236}">
                    <a16:creationId xmlns:a16="http://schemas.microsoft.com/office/drawing/2014/main" id="{EF14E454-A488-46CE-8095-FF18CBC175CE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箭號: 五邊形 17">
                <a:extLst>
                  <a:ext uri="{FF2B5EF4-FFF2-40B4-BE49-F238E27FC236}">
                    <a16:creationId xmlns:a16="http://schemas.microsoft.com/office/drawing/2014/main" id="{E2B24D70-8E6C-4452-8BF3-94987FC7624A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4" name="箭號: 五邊形 13">
              <a:extLst>
                <a:ext uri="{FF2B5EF4-FFF2-40B4-BE49-F238E27FC236}">
                  <a16:creationId xmlns:a16="http://schemas.microsoft.com/office/drawing/2014/main" id="{68FD914B-574C-4478-82BB-171B3EFC07E0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25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Model Selection : GoogLeNet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88383C-CD1B-4F9C-87DC-5090D79E937D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4" name="箭號: 五邊形 3">
              <a:extLst>
                <a:ext uri="{FF2B5EF4-FFF2-40B4-BE49-F238E27FC236}">
                  <a16:creationId xmlns:a16="http://schemas.microsoft.com/office/drawing/2014/main" id="{A764C89D-B480-4471-9CAA-BE88FF7EFD35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5" name="箭號: 五邊形 4">
              <a:extLst>
                <a:ext uri="{FF2B5EF4-FFF2-40B4-BE49-F238E27FC236}">
                  <a16:creationId xmlns:a16="http://schemas.microsoft.com/office/drawing/2014/main" id="{71E5B232-F614-40DD-A1C5-A364A7B0800F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Model selection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8E294A01-5C42-4031-8DBB-43F4A86A224B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Image processing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AD4B9FEA-4C28-4072-B1D7-A6ECFE794E0B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736CA-4302-4FCC-B280-60AADC44EC8B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71C8D8F3-85FE-47A2-B5DB-C9605E0FA4F7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16" name="箭號: 五邊形 15">
                <a:extLst>
                  <a:ext uri="{FF2B5EF4-FFF2-40B4-BE49-F238E27FC236}">
                    <a16:creationId xmlns:a16="http://schemas.microsoft.com/office/drawing/2014/main" id="{6699E669-1CE8-4A70-A4F1-AE491818A876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箭號: 五邊形 16">
                <a:extLst>
                  <a:ext uri="{FF2B5EF4-FFF2-40B4-BE49-F238E27FC236}">
                    <a16:creationId xmlns:a16="http://schemas.microsoft.com/office/drawing/2014/main" id="{B1EE908D-2084-40E8-8A2A-490E17AC1BA8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Model selection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8" name="箭號: 五邊形 17">
                <a:extLst>
                  <a:ext uri="{FF2B5EF4-FFF2-40B4-BE49-F238E27FC236}">
                    <a16:creationId xmlns:a16="http://schemas.microsoft.com/office/drawing/2014/main" id="{137A7600-43A3-4C34-A81A-364BE43AE250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箭號: 五邊形 18">
                <a:extLst>
                  <a:ext uri="{FF2B5EF4-FFF2-40B4-BE49-F238E27FC236}">
                    <a16:creationId xmlns:a16="http://schemas.microsoft.com/office/drawing/2014/main" id="{210663A8-9F07-43A8-9A6E-AC9BF8F8985E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5" name="箭號: 五邊形 14">
              <a:extLst>
                <a:ext uri="{FF2B5EF4-FFF2-40B4-BE49-F238E27FC236}">
                  <a16:creationId xmlns:a16="http://schemas.microsoft.com/office/drawing/2014/main" id="{28F93531-6842-48A0-8EF0-AA92719D22BC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9A47C3-27CF-4795-89A3-2D9FFD7F3B7F}"/>
              </a:ext>
            </a:extLst>
          </p:cNvPr>
          <p:cNvSpPr txBox="1"/>
          <p:nvPr/>
        </p:nvSpPr>
        <p:spPr>
          <a:xfrm>
            <a:off x="1483709" y="1754378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Abadi" panose="020B0604020104020204" pitchFamily="34" charset="0"/>
              </a:rPr>
              <a:t>Traditional Conv Layer</a:t>
            </a:r>
            <a:endParaRPr lang="zh-TW" altLang="en-US" sz="2400" b="1" dirty="0">
              <a:latin typeface="Abadi" panose="020B0604020104020204" pitchFamily="34" charset="0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A773475-DE57-4E3C-8F14-BD240B728840}"/>
              </a:ext>
            </a:extLst>
          </p:cNvPr>
          <p:cNvGrpSpPr/>
          <p:nvPr/>
        </p:nvGrpSpPr>
        <p:grpSpPr>
          <a:xfrm>
            <a:off x="1786584" y="2607993"/>
            <a:ext cx="3094192" cy="3150071"/>
            <a:chOff x="1634184" y="2455593"/>
            <a:chExt cx="3094192" cy="315007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B322FFA-9938-412D-85C0-9CD302B68B05}"/>
                </a:ext>
              </a:extLst>
            </p:cNvPr>
            <p:cNvSpPr/>
            <p:nvPr/>
          </p:nvSpPr>
          <p:spPr>
            <a:xfrm>
              <a:off x="2096937" y="2455593"/>
              <a:ext cx="2139043" cy="461665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Output layer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2191E3F-60A8-41F1-ADD7-482AE029BC3F}"/>
                </a:ext>
              </a:extLst>
            </p:cNvPr>
            <p:cNvSpPr/>
            <p:nvPr/>
          </p:nvSpPr>
          <p:spPr>
            <a:xfrm>
              <a:off x="2108281" y="5143999"/>
              <a:ext cx="2139043" cy="461665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Previous layer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DEFD662-A799-4197-AEE4-5F2D47A433DF}"/>
                </a:ext>
              </a:extLst>
            </p:cNvPr>
            <p:cNvSpPr/>
            <p:nvPr/>
          </p:nvSpPr>
          <p:spPr>
            <a:xfrm>
              <a:off x="1634184" y="4257933"/>
              <a:ext cx="3094192" cy="381434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3 x 3 Convolutions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62B3485-F8C9-4224-9654-DCEB955D7EAD}"/>
                </a:ext>
              </a:extLst>
            </p:cNvPr>
            <p:cNvSpPr/>
            <p:nvPr/>
          </p:nvSpPr>
          <p:spPr>
            <a:xfrm>
              <a:off x="1634184" y="3379688"/>
              <a:ext cx="3094192" cy="381434"/>
            </a:xfrm>
            <a:prstGeom prst="rect">
              <a:avLst/>
            </a:prstGeom>
            <a:solidFill>
              <a:srgbClr val="F5C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2 x 2 Max pooling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D7388679-5E35-47C1-88B8-04DEDF70D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7803" y="4647189"/>
              <a:ext cx="7410" cy="488988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1E7E88B9-55EF-4810-9FAF-D76E80373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1280" y="3769280"/>
              <a:ext cx="7410" cy="488988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E0979614-0EAA-475B-AAFA-24AD8A63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1281" y="2909305"/>
              <a:ext cx="7410" cy="488988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BB6F866E-98F1-4608-A6A5-2F6F02C31FDB}"/>
              </a:ext>
            </a:extLst>
          </p:cNvPr>
          <p:cNvGrpSpPr/>
          <p:nvPr/>
        </p:nvGrpSpPr>
        <p:grpSpPr>
          <a:xfrm>
            <a:off x="5593144" y="2607993"/>
            <a:ext cx="6168444" cy="3146108"/>
            <a:chOff x="6076854" y="2607993"/>
            <a:chExt cx="6168444" cy="314610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2562B4-1FDC-4F03-851E-1D752B0D3DD3}"/>
                </a:ext>
              </a:extLst>
            </p:cNvPr>
            <p:cNvSpPr/>
            <p:nvPr/>
          </p:nvSpPr>
          <p:spPr>
            <a:xfrm>
              <a:off x="8014596" y="2607993"/>
              <a:ext cx="2139043" cy="461665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Output layer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0463955-B85C-4669-85D0-78693E7C0A8E}"/>
                </a:ext>
              </a:extLst>
            </p:cNvPr>
            <p:cNvSpPr/>
            <p:nvPr/>
          </p:nvSpPr>
          <p:spPr>
            <a:xfrm>
              <a:off x="8025559" y="5265113"/>
              <a:ext cx="2139043" cy="488988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Previous layer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1D31834-5891-413E-A73F-20576E543454}"/>
                </a:ext>
              </a:extLst>
            </p:cNvPr>
            <p:cNvSpPr/>
            <p:nvPr/>
          </p:nvSpPr>
          <p:spPr>
            <a:xfrm>
              <a:off x="6076854" y="3657600"/>
              <a:ext cx="1386177" cy="846438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1 x 1 Conv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0747854-5026-4BEE-AC4F-EEC06EC0A117}"/>
                </a:ext>
              </a:extLst>
            </p:cNvPr>
            <p:cNvSpPr/>
            <p:nvPr/>
          </p:nvSpPr>
          <p:spPr>
            <a:xfrm>
              <a:off x="11037641" y="3657600"/>
              <a:ext cx="1207657" cy="846438"/>
            </a:xfrm>
            <a:prstGeom prst="rect">
              <a:avLst/>
            </a:prstGeom>
            <a:solidFill>
              <a:srgbClr val="F5C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bg1"/>
                  </a:solidFill>
                </a:rPr>
                <a:t>3 x 3 </a:t>
              </a:r>
              <a:br>
                <a:rPr lang="en-US" altLang="zh-TW" sz="1400" b="1" dirty="0">
                  <a:solidFill>
                    <a:schemeClr val="bg1"/>
                  </a:solidFill>
                </a:rPr>
              </a:br>
              <a:r>
                <a:rPr lang="en-US" altLang="zh-TW" sz="1400" b="1" dirty="0">
                  <a:solidFill>
                    <a:schemeClr val="bg1"/>
                  </a:solidFill>
                </a:rPr>
                <a:t>Max pooling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1008C2B1-C964-4189-B584-A96DEF12C068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flipV="1">
              <a:off x="6769943" y="3069658"/>
              <a:ext cx="2314175" cy="587942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DF176384-57E5-43F8-951F-45A9859C5CA5}"/>
                </a:ext>
              </a:extLst>
            </p:cNvPr>
            <p:cNvCxnSpPr>
              <a:cxnSpLocks/>
              <a:stCxn id="25" idx="0"/>
              <a:endCxn id="68" idx="2"/>
            </p:cNvCxnSpPr>
            <p:nvPr/>
          </p:nvCxnSpPr>
          <p:spPr>
            <a:xfrm flipH="1" flipV="1">
              <a:off x="8434583" y="4504038"/>
              <a:ext cx="660498" cy="761075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1BCFEFC0-0212-4478-92BB-0C02B354553F}"/>
                </a:ext>
              </a:extLst>
            </p:cNvPr>
            <p:cNvCxnSpPr>
              <a:cxnSpLocks/>
              <a:stCxn id="25" idx="0"/>
              <a:endCxn id="26" idx="2"/>
            </p:cNvCxnSpPr>
            <p:nvPr/>
          </p:nvCxnSpPr>
          <p:spPr>
            <a:xfrm flipH="1" flipV="1">
              <a:off x="6769943" y="4504038"/>
              <a:ext cx="2325138" cy="761075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8129FAE-9383-476A-A7FF-27D6548BDB56}"/>
                </a:ext>
              </a:extLst>
            </p:cNvPr>
            <p:cNvSpPr/>
            <p:nvPr/>
          </p:nvSpPr>
          <p:spPr>
            <a:xfrm>
              <a:off x="7785048" y="3657600"/>
              <a:ext cx="1299069" cy="846438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3 x 3 Conv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C117163-4E51-4155-B29A-4EAC7C86F5B5}"/>
                </a:ext>
              </a:extLst>
            </p:cNvPr>
            <p:cNvSpPr/>
            <p:nvPr/>
          </p:nvSpPr>
          <p:spPr>
            <a:xfrm>
              <a:off x="9411345" y="3657600"/>
              <a:ext cx="1299069" cy="846438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5 x 5 Conv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42359866-5A33-4252-B00B-4915B334ACD3}"/>
                </a:ext>
              </a:extLst>
            </p:cNvPr>
            <p:cNvCxnSpPr>
              <a:cxnSpLocks/>
              <a:stCxn id="25" idx="0"/>
              <a:endCxn id="69" idx="2"/>
            </p:cNvCxnSpPr>
            <p:nvPr/>
          </p:nvCxnSpPr>
          <p:spPr>
            <a:xfrm flipV="1">
              <a:off x="9095081" y="4504038"/>
              <a:ext cx="965799" cy="761075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5B944A9A-81D5-4734-BD03-263EF7EAADDD}"/>
                </a:ext>
              </a:extLst>
            </p:cNvPr>
            <p:cNvCxnSpPr>
              <a:cxnSpLocks/>
              <a:stCxn id="68" idx="0"/>
              <a:endCxn id="24" idx="2"/>
            </p:cNvCxnSpPr>
            <p:nvPr/>
          </p:nvCxnSpPr>
          <p:spPr>
            <a:xfrm flipV="1">
              <a:off x="8434583" y="3069658"/>
              <a:ext cx="649535" cy="587942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77218148-E3D9-42E5-8479-B1E3E353C6D1}"/>
                </a:ext>
              </a:extLst>
            </p:cNvPr>
            <p:cNvCxnSpPr>
              <a:cxnSpLocks/>
              <a:stCxn id="27" idx="0"/>
              <a:endCxn id="24" idx="2"/>
            </p:cNvCxnSpPr>
            <p:nvPr/>
          </p:nvCxnSpPr>
          <p:spPr>
            <a:xfrm flipH="1" flipV="1">
              <a:off x="9084118" y="3069658"/>
              <a:ext cx="2557352" cy="587942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162AC7D1-4EFE-4516-9E39-A7A49102C6B1}"/>
                </a:ext>
              </a:extLst>
            </p:cNvPr>
            <p:cNvCxnSpPr>
              <a:cxnSpLocks/>
              <a:stCxn id="69" idx="0"/>
              <a:endCxn id="24" idx="2"/>
            </p:cNvCxnSpPr>
            <p:nvPr/>
          </p:nvCxnSpPr>
          <p:spPr>
            <a:xfrm flipH="1" flipV="1">
              <a:off x="9084118" y="3069658"/>
              <a:ext cx="976762" cy="587942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524D9A32-73B4-4DD2-BDE9-68CC9225ABF2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9095081" y="4504038"/>
              <a:ext cx="2546389" cy="761075"/>
            </a:xfrm>
            <a:prstGeom prst="straightConnector1">
              <a:avLst/>
            </a:prstGeom>
            <a:ln w="57150">
              <a:solidFill>
                <a:srgbClr val="D8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D0D0C2E7-1977-4DC7-86C2-195B0262D75E}"/>
              </a:ext>
            </a:extLst>
          </p:cNvPr>
          <p:cNvSpPr txBox="1"/>
          <p:nvPr/>
        </p:nvSpPr>
        <p:spPr>
          <a:xfrm>
            <a:off x="6979321" y="1752617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Abadi" panose="020B0604020104020204" pitchFamily="34" charset="0"/>
              </a:rPr>
              <a:t>Inception Layer</a:t>
            </a:r>
            <a:endParaRPr lang="zh-TW" altLang="en-US" sz="2400" b="1" dirty="0">
              <a:latin typeface="Abadi" panose="020B0604020104020204" pitchFamily="34" charset="0"/>
            </a:endParaRPr>
          </a:p>
        </p:txBody>
      </p: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E90E4CD-4CE2-4405-A448-2D0E9E2B60FF}"/>
              </a:ext>
            </a:extLst>
          </p:cNvPr>
          <p:cNvGrpSpPr/>
          <p:nvPr/>
        </p:nvGrpSpPr>
        <p:grpSpPr>
          <a:xfrm>
            <a:off x="1581999" y="3522463"/>
            <a:ext cx="3691036" cy="1405672"/>
            <a:chOff x="1470320" y="3532088"/>
            <a:chExt cx="3691036" cy="1267501"/>
          </a:xfrm>
        </p:grpSpPr>
        <p:sp>
          <p:nvSpPr>
            <p:cNvPr id="111" name="矩形: 圓角 110">
              <a:extLst>
                <a:ext uri="{FF2B5EF4-FFF2-40B4-BE49-F238E27FC236}">
                  <a16:creationId xmlns:a16="http://schemas.microsoft.com/office/drawing/2014/main" id="{DC1CD9EA-7C76-4DE9-BF30-DA3C2347663C}"/>
                </a:ext>
              </a:extLst>
            </p:cNvPr>
            <p:cNvSpPr/>
            <p:nvPr/>
          </p:nvSpPr>
          <p:spPr>
            <a:xfrm>
              <a:off x="1470320" y="3532088"/>
              <a:ext cx="3691036" cy="1267501"/>
            </a:xfrm>
            <a:prstGeom prst="roundRect">
              <a:avLst/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6" name="圖形 35">
              <a:extLst>
                <a:ext uri="{FF2B5EF4-FFF2-40B4-BE49-F238E27FC236}">
                  <a16:creationId xmlns:a16="http://schemas.microsoft.com/office/drawing/2014/main" id="{FB0C2103-092C-4706-B77E-123C907CD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6689" b="61319"/>
            <a:stretch/>
          </p:blipFill>
          <p:spPr>
            <a:xfrm>
              <a:off x="3063601" y="3673435"/>
              <a:ext cx="1022884" cy="913544"/>
            </a:xfrm>
            <a:prstGeom prst="rect">
              <a:avLst/>
            </a:prstGeom>
          </p:spPr>
        </p:pic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C57FF8D2-D8A8-4D3D-A49E-9CEA0DB5FEA8}"/>
              </a:ext>
            </a:extLst>
          </p:cNvPr>
          <p:cNvGrpSpPr/>
          <p:nvPr/>
        </p:nvGrpSpPr>
        <p:grpSpPr>
          <a:xfrm>
            <a:off x="5412377" y="3657599"/>
            <a:ext cx="6556256" cy="865689"/>
            <a:chOff x="5674950" y="3642979"/>
            <a:chExt cx="6210535" cy="884940"/>
          </a:xfrm>
        </p:grpSpPr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827416B6-8A68-4C49-8885-05A34A23C671}"/>
                </a:ext>
              </a:extLst>
            </p:cNvPr>
            <p:cNvSpPr/>
            <p:nvPr/>
          </p:nvSpPr>
          <p:spPr>
            <a:xfrm>
              <a:off x="5674950" y="3642979"/>
              <a:ext cx="6210535" cy="884940"/>
            </a:xfrm>
            <a:prstGeom prst="roundRect">
              <a:avLst/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F2BDB676-C693-46B9-8471-670A26FF6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2014" b="80452"/>
            <a:stretch/>
          </p:blipFill>
          <p:spPr>
            <a:xfrm>
              <a:off x="6311113" y="3804589"/>
              <a:ext cx="936337" cy="461665"/>
            </a:xfrm>
            <a:prstGeom prst="rect">
              <a:avLst/>
            </a:prstGeom>
          </p:spPr>
        </p:pic>
        <p:pic>
          <p:nvPicPr>
            <p:cNvPr id="35" name="圖形 34">
              <a:extLst>
                <a:ext uri="{FF2B5EF4-FFF2-40B4-BE49-F238E27FC236}">
                  <a16:creationId xmlns:a16="http://schemas.microsoft.com/office/drawing/2014/main" id="{D7460634-0C72-4ED2-9534-1502CECDA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2903" t="-1102" r="3344" b="47752"/>
            <a:stretch/>
          </p:blipFill>
          <p:spPr>
            <a:xfrm>
              <a:off x="9064026" y="3698494"/>
              <a:ext cx="760105" cy="636070"/>
            </a:xfrm>
            <a:prstGeom prst="rect">
              <a:avLst/>
            </a:prstGeom>
          </p:spPr>
        </p:pic>
        <p:pic>
          <p:nvPicPr>
            <p:cNvPr id="114" name="圖形 113">
              <a:extLst>
                <a:ext uri="{FF2B5EF4-FFF2-40B4-BE49-F238E27FC236}">
                  <a16:creationId xmlns:a16="http://schemas.microsoft.com/office/drawing/2014/main" id="{B230E8B9-CA5F-482A-A5C2-5E097919C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6689" b="61319"/>
            <a:stretch/>
          </p:blipFill>
          <p:spPr>
            <a:xfrm>
              <a:off x="7978724" y="3735560"/>
              <a:ext cx="621683" cy="555229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3F81019B-D639-4360-B2A7-5E897A8E9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9468" y="3788819"/>
              <a:ext cx="575802" cy="575802"/>
            </a:xfrm>
            <a:prstGeom prst="rect">
              <a:avLst/>
            </a:prstGeom>
          </p:spPr>
        </p:pic>
      </p:grpSp>
      <p:pic>
        <p:nvPicPr>
          <p:cNvPr id="149" name="圖片 148">
            <a:extLst>
              <a:ext uri="{FF2B5EF4-FFF2-40B4-BE49-F238E27FC236}">
                <a16:creationId xmlns:a16="http://schemas.microsoft.com/office/drawing/2014/main" id="{3C41B237-2468-4535-84B8-DCCB438E4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892" y="496433"/>
            <a:ext cx="1656993" cy="16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Model Selection : ResNet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88383C-CD1B-4F9C-87DC-5090D79E937D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4" name="箭號: 五邊形 3">
              <a:extLst>
                <a:ext uri="{FF2B5EF4-FFF2-40B4-BE49-F238E27FC236}">
                  <a16:creationId xmlns:a16="http://schemas.microsoft.com/office/drawing/2014/main" id="{A764C89D-B480-4471-9CAA-BE88FF7EFD35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5" name="箭號: 五邊形 4">
              <a:extLst>
                <a:ext uri="{FF2B5EF4-FFF2-40B4-BE49-F238E27FC236}">
                  <a16:creationId xmlns:a16="http://schemas.microsoft.com/office/drawing/2014/main" id="{71E5B232-F614-40DD-A1C5-A364A7B0800F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Model selection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8E294A01-5C42-4031-8DBB-43F4A86A224B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Image processing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AD4B9FEA-4C28-4072-B1D7-A6ECFE794E0B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EBB8D954-6A88-4C7E-BCE8-311EB2E72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87" y="2062882"/>
            <a:ext cx="5843513" cy="328374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C0034F1-9B23-4A56-AF37-2E968801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447771"/>
            <a:ext cx="4699000" cy="2513965"/>
          </a:xfrm>
          <a:prstGeom prst="rect">
            <a:avLst/>
          </a:prstGeom>
        </p:spPr>
      </p:pic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8DDAC638-DA99-4440-9488-B8D09F178B42}"/>
              </a:ext>
            </a:extLst>
          </p:cNvPr>
          <p:cNvSpPr/>
          <p:nvPr/>
        </p:nvSpPr>
        <p:spPr>
          <a:xfrm rot="10800000" flipH="1">
            <a:off x="628650" y="4961736"/>
            <a:ext cx="3105150" cy="678668"/>
          </a:xfrm>
          <a:prstGeom prst="uturnArrow">
            <a:avLst>
              <a:gd name="adj1" fmla="val 14041"/>
              <a:gd name="adj2" fmla="val 19241"/>
              <a:gd name="adj3" fmla="val 20785"/>
              <a:gd name="adj4" fmla="val 43750"/>
              <a:gd name="adj5" fmla="val 100000"/>
            </a:avLst>
          </a:prstGeom>
          <a:solidFill>
            <a:srgbClr val="FC0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D19CED7-1DD9-4566-B93F-406FB6AC0B22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2F4993-5827-4A8E-B20F-714380880796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15" name="箭號: 五邊形 14">
                <a:extLst>
                  <a:ext uri="{FF2B5EF4-FFF2-40B4-BE49-F238E27FC236}">
                    <a16:creationId xmlns:a16="http://schemas.microsoft.com/office/drawing/2014/main" id="{FA99AE00-4759-4914-9695-3A531EC5CB40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箭號: 五邊形 15">
                <a:extLst>
                  <a:ext uri="{FF2B5EF4-FFF2-40B4-BE49-F238E27FC236}">
                    <a16:creationId xmlns:a16="http://schemas.microsoft.com/office/drawing/2014/main" id="{DCDA01D4-A0F2-4266-BB4D-AC3A30FD2E18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Model selection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7" name="箭號: 五邊形 16">
                <a:extLst>
                  <a:ext uri="{FF2B5EF4-FFF2-40B4-BE49-F238E27FC236}">
                    <a16:creationId xmlns:a16="http://schemas.microsoft.com/office/drawing/2014/main" id="{B16C54D3-21D5-4714-98C5-5598CA90F5F4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箭號: 五邊形 17">
                <a:extLst>
                  <a:ext uri="{FF2B5EF4-FFF2-40B4-BE49-F238E27FC236}">
                    <a16:creationId xmlns:a16="http://schemas.microsoft.com/office/drawing/2014/main" id="{14F0C394-05A1-4E8F-9A8D-A2477C3CA4A2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4" name="箭號: 五邊形 13">
              <a:extLst>
                <a:ext uri="{FF2B5EF4-FFF2-40B4-BE49-F238E27FC236}">
                  <a16:creationId xmlns:a16="http://schemas.microsoft.com/office/drawing/2014/main" id="{1D31A662-9D7D-4ABA-8B70-BF23C43E0071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B3F3928-09E0-43D1-AAF9-FADF402F255C}"/>
              </a:ext>
            </a:extLst>
          </p:cNvPr>
          <p:cNvGrpSpPr/>
          <p:nvPr/>
        </p:nvGrpSpPr>
        <p:grpSpPr>
          <a:xfrm>
            <a:off x="3649906" y="5640404"/>
            <a:ext cx="1804716" cy="680988"/>
            <a:chOff x="3649906" y="5640404"/>
            <a:chExt cx="1804716" cy="68098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B50A29-B633-47BD-A5A0-FD9601694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58" t="912" r="47256" b="72000"/>
            <a:stretch/>
          </p:blipFill>
          <p:spPr>
            <a:xfrm>
              <a:off x="3649906" y="5640404"/>
              <a:ext cx="788744" cy="680988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93D54DD1-930A-43D3-8C3C-2E0B24B83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4" t="-74" r="63190" b="72986"/>
            <a:stretch/>
          </p:blipFill>
          <p:spPr>
            <a:xfrm>
              <a:off x="4665878" y="5640404"/>
              <a:ext cx="788744" cy="680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20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53" y="2766218"/>
            <a:ext cx="2440422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Outline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6" name="圓形: 空心 15">
            <a:extLst>
              <a:ext uri="{FF2B5EF4-FFF2-40B4-BE49-F238E27FC236}">
                <a16:creationId xmlns:a16="http://schemas.microsoft.com/office/drawing/2014/main" id="{B75BF892-E970-4659-B91E-F66811307DB3}"/>
              </a:ext>
            </a:extLst>
          </p:cNvPr>
          <p:cNvSpPr/>
          <p:nvPr/>
        </p:nvSpPr>
        <p:spPr>
          <a:xfrm>
            <a:off x="-4681450" y="-673102"/>
            <a:ext cx="9362900" cy="8204201"/>
          </a:xfrm>
          <a:prstGeom prst="donut">
            <a:avLst>
              <a:gd name="adj" fmla="val 2778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2607D0E-8DCA-4118-B7E5-69244B097C2F}"/>
              </a:ext>
            </a:extLst>
          </p:cNvPr>
          <p:cNvSpPr txBox="1"/>
          <p:nvPr/>
        </p:nvSpPr>
        <p:spPr>
          <a:xfrm>
            <a:off x="5068333" y="1716328"/>
            <a:ext cx="293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</a:t>
            </a:r>
            <a:endParaRPr lang="en-US" altLang="zh-TW" sz="2400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BB789C9-70EB-4041-B824-5CA7D6F2F3CD}"/>
              </a:ext>
            </a:extLst>
          </p:cNvPr>
          <p:cNvSpPr txBox="1"/>
          <p:nvPr/>
        </p:nvSpPr>
        <p:spPr>
          <a:xfrm>
            <a:off x="5360504" y="3130355"/>
            <a:ext cx="493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 Preprocessing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A753D6-B899-4365-8649-D5C80A76C2BD}"/>
              </a:ext>
            </a:extLst>
          </p:cNvPr>
          <p:cNvSpPr txBox="1"/>
          <p:nvPr/>
        </p:nvSpPr>
        <p:spPr>
          <a:xfrm>
            <a:off x="4973559" y="4560702"/>
            <a:ext cx="3442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C0C5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Selection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3810872-2761-48CD-815D-0CEFBBEA1AD0}"/>
              </a:ext>
            </a:extLst>
          </p:cNvPr>
          <p:cNvSpPr txBox="1"/>
          <p:nvPr/>
        </p:nvSpPr>
        <p:spPr>
          <a:xfrm>
            <a:off x="4102138" y="5821651"/>
            <a:ext cx="4854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44DA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3145C4E-10D6-4ABB-8C54-4B613C54B067}"/>
              </a:ext>
            </a:extLst>
          </p:cNvPr>
          <p:cNvGrpSpPr/>
          <p:nvPr/>
        </p:nvGrpSpPr>
        <p:grpSpPr>
          <a:xfrm>
            <a:off x="4107969" y="2986585"/>
            <a:ext cx="960364" cy="884825"/>
            <a:chOff x="3876372" y="1988054"/>
            <a:chExt cx="1202635" cy="1202635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B5211EC3-BCD6-467C-A4BE-CE776C8C24BA}"/>
                </a:ext>
              </a:extLst>
            </p:cNvPr>
            <p:cNvGrpSpPr/>
            <p:nvPr/>
          </p:nvGrpSpPr>
          <p:grpSpPr>
            <a:xfrm>
              <a:off x="3876372" y="1988054"/>
              <a:ext cx="1202635" cy="1202635"/>
              <a:chOff x="3083674" y="387383"/>
              <a:chExt cx="1202635" cy="1202635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7688585B-4243-44CD-8BE2-E178DCCDE4CA}"/>
                  </a:ext>
                </a:extLst>
              </p:cNvPr>
              <p:cNvSpPr/>
              <p:nvPr/>
            </p:nvSpPr>
            <p:spPr>
              <a:xfrm>
                <a:off x="3083674" y="387383"/>
                <a:ext cx="1202635" cy="1202635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29" name="圓形: 空心 28">
                <a:extLst>
                  <a:ext uri="{FF2B5EF4-FFF2-40B4-BE49-F238E27FC236}">
                    <a16:creationId xmlns:a16="http://schemas.microsoft.com/office/drawing/2014/main" id="{9A9B935F-6BFD-4BC7-83B8-E95A1BD55FCC}"/>
                  </a:ext>
                </a:extLst>
              </p:cNvPr>
              <p:cNvSpPr/>
              <p:nvPr/>
            </p:nvSpPr>
            <p:spPr>
              <a:xfrm>
                <a:off x="3083674" y="387384"/>
                <a:ext cx="1202635" cy="1202634"/>
              </a:xfrm>
              <a:prstGeom prst="donut">
                <a:avLst>
                  <a:gd name="adj" fmla="val 7694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</p:grpSp>
        <p:pic>
          <p:nvPicPr>
            <p:cNvPr id="41" name="圖形 40">
              <a:extLst>
                <a:ext uri="{FF2B5EF4-FFF2-40B4-BE49-F238E27FC236}">
                  <a16:creationId xmlns:a16="http://schemas.microsoft.com/office/drawing/2014/main" id="{C8E52C1D-9098-42F6-B558-57E5CC85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5679" y="2242509"/>
              <a:ext cx="720000" cy="720000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C7FAB4E4-2255-460E-A135-CA550BC45608}"/>
              </a:ext>
            </a:extLst>
          </p:cNvPr>
          <p:cNvGrpSpPr/>
          <p:nvPr/>
        </p:nvGrpSpPr>
        <p:grpSpPr>
          <a:xfrm>
            <a:off x="3834857" y="1590013"/>
            <a:ext cx="960364" cy="884825"/>
            <a:chOff x="3083674" y="387383"/>
            <a:chExt cx="1202635" cy="1202635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EE9CFE2-473D-481F-B4C3-7064863CB9A8}"/>
                </a:ext>
              </a:extLst>
            </p:cNvPr>
            <p:cNvGrpSpPr/>
            <p:nvPr/>
          </p:nvGrpSpPr>
          <p:grpSpPr>
            <a:xfrm>
              <a:off x="3083674" y="387383"/>
              <a:ext cx="1202635" cy="1202635"/>
              <a:chOff x="3083674" y="387383"/>
              <a:chExt cx="1202635" cy="1202635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E5ED13F4-F10F-47D8-AE71-C76EE96E7AEB}"/>
                  </a:ext>
                </a:extLst>
              </p:cNvPr>
              <p:cNvSpPr/>
              <p:nvPr/>
            </p:nvSpPr>
            <p:spPr>
              <a:xfrm>
                <a:off x="3083674" y="387383"/>
                <a:ext cx="1202635" cy="1202635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8D7D7"/>
                  </a:solidFill>
                </a:endParaRPr>
              </a:p>
            </p:txBody>
          </p:sp>
          <p:sp>
            <p:nvSpPr>
              <p:cNvPr id="21" name="圓形: 空心 20">
                <a:extLst>
                  <a:ext uri="{FF2B5EF4-FFF2-40B4-BE49-F238E27FC236}">
                    <a16:creationId xmlns:a16="http://schemas.microsoft.com/office/drawing/2014/main" id="{70BC961C-3011-4B25-BC02-746FEA939275}"/>
                  </a:ext>
                </a:extLst>
              </p:cNvPr>
              <p:cNvSpPr/>
              <p:nvPr/>
            </p:nvSpPr>
            <p:spPr>
              <a:xfrm>
                <a:off x="3083674" y="387384"/>
                <a:ext cx="1202635" cy="1202634"/>
              </a:xfrm>
              <a:prstGeom prst="donut">
                <a:avLst>
                  <a:gd name="adj" fmla="val 7694"/>
                </a:avLst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3" name="圖形 42">
              <a:extLst>
                <a:ext uri="{FF2B5EF4-FFF2-40B4-BE49-F238E27FC236}">
                  <a16:creationId xmlns:a16="http://schemas.microsoft.com/office/drawing/2014/main" id="{65AE8E69-90C8-423C-A74F-A5AE110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25944" y="573110"/>
              <a:ext cx="718093" cy="718093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FCEE31A-32D6-476A-8B4C-E063D740B329}"/>
              </a:ext>
            </a:extLst>
          </p:cNvPr>
          <p:cNvGrpSpPr/>
          <p:nvPr/>
        </p:nvGrpSpPr>
        <p:grpSpPr>
          <a:xfrm>
            <a:off x="3806127" y="4383156"/>
            <a:ext cx="960363" cy="884825"/>
            <a:chOff x="3876373" y="3588733"/>
            <a:chExt cx="1202635" cy="120263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AE877404-79E5-441F-B97F-60DACA148ACA}"/>
                </a:ext>
              </a:extLst>
            </p:cNvPr>
            <p:cNvGrpSpPr/>
            <p:nvPr/>
          </p:nvGrpSpPr>
          <p:grpSpPr>
            <a:xfrm>
              <a:off x="3876373" y="3588733"/>
              <a:ext cx="1202635" cy="1202635"/>
              <a:chOff x="3083674" y="387383"/>
              <a:chExt cx="1202635" cy="1202635"/>
            </a:xfrm>
          </p:grpSpPr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910CC661-EE32-4DF5-857D-BD79717933A7}"/>
                  </a:ext>
                </a:extLst>
              </p:cNvPr>
              <p:cNvSpPr/>
              <p:nvPr/>
            </p:nvSpPr>
            <p:spPr>
              <a:xfrm>
                <a:off x="3083674" y="387383"/>
                <a:ext cx="1202635" cy="1202635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8D7D7"/>
                  </a:solidFill>
                </a:endParaRPr>
              </a:p>
            </p:txBody>
          </p:sp>
          <p:sp>
            <p:nvSpPr>
              <p:cNvPr id="35" name="圓形: 空心 34">
                <a:extLst>
                  <a:ext uri="{FF2B5EF4-FFF2-40B4-BE49-F238E27FC236}">
                    <a16:creationId xmlns:a16="http://schemas.microsoft.com/office/drawing/2014/main" id="{99B83CFE-7790-4D20-A4C1-BC0CD80EDC6E}"/>
                  </a:ext>
                </a:extLst>
              </p:cNvPr>
              <p:cNvSpPr/>
              <p:nvPr/>
            </p:nvSpPr>
            <p:spPr>
              <a:xfrm>
                <a:off x="3083674" y="387384"/>
                <a:ext cx="1202635" cy="1202634"/>
              </a:xfrm>
              <a:prstGeom prst="donut">
                <a:avLst>
                  <a:gd name="adj" fmla="val 7694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5" name="圖形 44">
              <a:extLst>
                <a:ext uri="{FF2B5EF4-FFF2-40B4-BE49-F238E27FC236}">
                  <a16:creationId xmlns:a16="http://schemas.microsoft.com/office/drawing/2014/main" id="{6DE91EFF-E6C2-4B3C-BD72-D71A8FA1A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5679" y="3830050"/>
              <a:ext cx="720000" cy="720000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6B4BF63-8D87-4486-B9F3-F4C3BA0BC816}"/>
              </a:ext>
            </a:extLst>
          </p:cNvPr>
          <p:cNvGrpSpPr/>
          <p:nvPr/>
        </p:nvGrpSpPr>
        <p:grpSpPr>
          <a:xfrm>
            <a:off x="2886075" y="5695120"/>
            <a:ext cx="960363" cy="884825"/>
            <a:chOff x="3083674" y="5267981"/>
            <a:chExt cx="1202635" cy="1202635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6565A3E-51B4-4967-B820-A3338F77C9C3}"/>
                </a:ext>
              </a:extLst>
            </p:cNvPr>
            <p:cNvGrpSpPr/>
            <p:nvPr/>
          </p:nvGrpSpPr>
          <p:grpSpPr>
            <a:xfrm>
              <a:off x="3083674" y="5267981"/>
              <a:ext cx="1202635" cy="1202635"/>
              <a:chOff x="3083674" y="387383"/>
              <a:chExt cx="1202635" cy="1202635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F5B6DACF-5F73-4999-B581-905D2F75A809}"/>
                  </a:ext>
                </a:extLst>
              </p:cNvPr>
              <p:cNvSpPr/>
              <p:nvPr/>
            </p:nvSpPr>
            <p:spPr>
              <a:xfrm>
                <a:off x="3083674" y="387383"/>
                <a:ext cx="1202635" cy="1202635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8D7D7"/>
                  </a:solidFill>
                </a:endParaRPr>
              </a:p>
            </p:txBody>
          </p:sp>
          <p:sp>
            <p:nvSpPr>
              <p:cNvPr id="32" name="圓形: 空心 31">
                <a:extLst>
                  <a:ext uri="{FF2B5EF4-FFF2-40B4-BE49-F238E27FC236}">
                    <a16:creationId xmlns:a16="http://schemas.microsoft.com/office/drawing/2014/main" id="{9D6F9262-4119-4F4C-95F8-9B7A85BE0741}"/>
                  </a:ext>
                </a:extLst>
              </p:cNvPr>
              <p:cNvSpPr/>
              <p:nvPr/>
            </p:nvSpPr>
            <p:spPr>
              <a:xfrm>
                <a:off x="3083674" y="387384"/>
                <a:ext cx="1202635" cy="1202634"/>
              </a:xfrm>
              <a:prstGeom prst="donut">
                <a:avLst>
                  <a:gd name="adj" fmla="val 7694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9" name="圖形 48">
              <a:extLst>
                <a:ext uri="{FF2B5EF4-FFF2-40B4-BE49-F238E27FC236}">
                  <a16:creationId xmlns:a16="http://schemas.microsoft.com/office/drawing/2014/main" id="{90CEBA43-ACDD-427E-8D29-8A2627E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3880" y="5477367"/>
              <a:ext cx="720000" cy="72000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3CB47A9-4983-4456-9A53-66D469A8A379}"/>
              </a:ext>
            </a:extLst>
          </p:cNvPr>
          <p:cNvGrpSpPr/>
          <p:nvPr/>
        </p:nvGrpSpPr>
        <p:grpSpPr>
          <a:xfrm>
            <a:off x="2949070" y="278054"/>
            <a:ext cx="960364" cy="884825"/>
            <a:chOff x="2949070" y="278054"/>
            <a:chExt cx="960364" cy="884825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12FFEC1C-58EE-49CD-91F0-872AEED3F989}"/>
                </a:ext>
              </a:extLst>
            </p:cNvPr>
            <p:cNvGrpSpPr/>
            <p:nvPr/>
          </p:nvGrpSpPr>
          <p:grpSpPr>
            <a:xfrm>
              <a:off x="2949070" y="278054"/>
              <a:ext cx="960364" cy="884825"/>
              <a:chOff x="3083674" y="387383"/>
              <a:chExt cx="1202635" cy="1202635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817E591-D1D0-4203-B13A-4708F88F395A}"/>
                  </a:ext>
                </a:extLst>
              </p:cNvPr>
              <p:cNvSpPr/>
              <p:nvPr/>
            </p:nvSpPr>
            <p:spPr>
              <a:xfrm>
                <a:off x="3083674" y="387383"/>
                <a:ext cx="1202635" cy="1202635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8D7D7"/>
                  </a:solidFill>
                </a:endParaRPr>
              </a:p>
            </p:txBody>
          </p:sp>
          <p:sp>
            <p:nvSpPr>
              <p:cNvPr id="47" name="圓形: 空心 46">
                <a:extLst>
                  <a:ext uri="{FF2B5EF4-FFF2-40B4-BE49-F238E27FC236}">
                    <a16:creationId xmlns:a16="http://schemas.microsoft.com/office/drawing/2014/main" id="{DDD9153B-32AF-46E9-BA3D-EBFC1EB27C60}"/>
                  </a:ext>
                </a:extLst>
              </p:cNvPr>
              <p:cNvSpPr/>
              <p:nvPr/>
            </p:nvSpPr>
            <p:spPr>
              <a:xfrm>
                <a:off x="3083674" y="387384"/>
                <a:ext cx="1202635" cy="1202634"/>
              </a:xfrm>
              <a:prstGeom prst="donut">
                <a:avLst>
                  <a:gd name="adj" fmla="val 769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" name="圖形 9">
              <a:extLst>
                <a:ext uri="{FF2B5EF4-FFF2-40B4-BE49-F238E27FC236}">
                  <a16:creationId xmlns:a16="http://schemas.microsoft.com/office/drawing/2014/main" id="{DE2CDB5A-B352-4D10-8067-8D41A0B4D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575" y="420755"/>
              <a:ext cx="599421" cy="599421"/>
            </a:xfrm>
            <a:prstGeom prst="rect">
              <a:avLst/>
            </a:prstGeom>
          </p:spPr>
        </p:pic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F538A79-AC27-48EA-94D3-E4D57D7D61FA}"/>
              </a:ext>
            </a:extLst>
          </p:cNvPr>
          <p:cNvSpPr txBox="1"/>
          <p:nvPr/>
        </p:nvSpPr>
        <p:spPr>
          <a:xfrm>
            <a:off x="4102138" y="428077"/>
            <a:ext cx="293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051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9D2599F-59FF-40E5-8786-90F51824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90DB05-457E-4277-9E2B-4AE86C6F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712"/>
            <a:ext cx="6696456" cy="42242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600" dirty="0">
                <a:solidFill>
                  <a:srgbClr val="92D050"/>
                </a:solidFill>
                <a:latin typeface="Arial Black" panose="020B0A04020102020204" pitchFamily="34" charset="0"/>
              </a:rPr>
              <a:t>Result</a:t>
            </a:r>
            <a:endParaRPr lang="en-US" altLang="zh-TW" sz="66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93C8BF-03C9-4439-AD73-FEE1B99FB2D0}"/>
              </a:ext>
            </a:extLst>
          </p:cNvPr>
          <p:cNvSpPr/>
          <p:nvPr/>
        </p:nvSpPr>
        <p:spPr>
          <a:xfrm>
            <a:off x="951822" y="5207569"/>
            <a:ext cx="5144167" cy="1706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86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Result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77E2C09-7084-4666-85E2-A6681599D17F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4" name="箭號: 五邊形 3">
              <a:extLst>
                <a:ext uri="{FF2B5EF4-FFF2-40B4-BE49-F238E27FC236}">
                  <a16:creationId xmlns:a16="http://schemas.microsoft.com/office/drawing/2014/main" id="{E3720C9A-0D44-4912-A446-6E211AFF0191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Result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" name="箭號: 五邊形 4">
              <a:extLst>
                <a:ext uri="{FF2B5EF4-FFF2-40B4-BE49-F238E27FC236}">
                  <a16:creationId xmlns:a16="http://schemas.microsoft.com/office/drawing/2014/main" id="{13817583-F4E7-4C1D-8092-ECF2F174EFC8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790CA918-7F0E-4CA7-994F-17A96943FA73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Image processing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A3725C44-D925-4C42-A8F3-622A04696D7F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A2227AD-0C0C-40D3-9EEB-8509CFF79B08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4A1A2ADE-D7E1-484A-BD42-EBC76542A1DC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13" name="箭號: 五邊形 12">
                <a:extLst>
                  <a:ext uri="{FF2B5EF4-FFF2-40B4-BE49-F238E27FC236}">
                    <a16:creationId xmlns:a16="http://schemas.microsoft.com/office/drawing/2014/main" id="{05C1231D-BD07-4072-91A6-401E58F816CF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Result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4" name="箭號: 五邊形 13">
                <a:extLst>
                  <a:ext uri="{FF2B5EF4-FFF2-40B4-BE49-F238E27FC236}">
                    <a16:creationId xmlns:a16="http://schemas.microsoft.com/office/drawing/2014/main" id="{ED577DD6-C9DC-4B23-AEF7-C185BD0B8D82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Model selection</a:t>
                </a:r>
                <a:endParaRPr lang="zh-TW" altLang="en-US" dirty="0"/>
              </a:p>
            </p:txBody>
          </p:sp>
          <p:sp>
            <p:nvSpPr>
              <p:cNvPr id="15" name="箭號: 五邊形 14">
                <a:extLst>
                  <a:ext uri="{FF2B5EF4-FFF2-40B4-BE49-F238E27FC236}">
                    <a16:creationId xmlns:a16="http://schemas.microsoft.com/office/drawing/2014/main" id="{F678CD87-1E37-48AC-B58F-143AD7522833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箭號: 五邊形 15">
                <a:extLst>
                  <a:ext uri="{FF2B5EF4-FFF2-40B4-BE49-F238E27FC236}">
                    <a16:creationId xmlns:a16="http://schemas.microsoft.com/office/drawing/2014/main" id="{F44ECA8C-B712-4995-93A4-0917185E5D1F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2" name="箭號: 五邊形 11">
              <a:extLst>
                <a:ext uri="{FF2B5EF4-FFF2-40B4-BE49-F238E27FC236}">
                  <a16:creationId xmlns:a16="http://schemas.microsoft.com/office/drawing/2014/main" id="{511D2802-FF5A-4727-BE3A-C58A8F90833B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9" name="圖片 8" descr="一張含有 文字, 地圖 的圖片&#10;&#10;自動產生的描述">
            <a:extLst>
              <a:ext uri="{FF2B5EF4-FFF2-40B4-BE49-F238E27FC236}">
                <a16:creationId xmlns:a16="http://schemas.microsoft.com/office/drawing/2014/main" id="{2CA244AC-B3A3-4E26-87C8-784A5CC82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69" y="166254"/>
            <a:ext cx="5940000" cy="59400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99713E8-CB62-48B8-B3B2-5B31133D7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594598"/>
              </p:ext>
            </p:extLst>
          </p:nvPr>
        </p:nvGraphicFramePr>
        <p:xfrm>
          <a:off x="9331757" y="4622894"/>
          <a:ext cx="249567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4139">
                  <a:extLst>
                    <a:ext uri="{9D8B030D-6E8A-4147-A177-3AD203B41FA5}">
                      <a16:colId xmlns:a16="http://schemas.microsoft.com/office/drawing/2014/main" val="652109097"/>
                    </a:ext>
                  </a:extLst>
                </a:gridCol>
                <a:gridCol w="841531">
                  <a:extLst>
                    <a:ext uri="{9D8B030D-6E8A-4147-A177-3AD203B41FA5}">
                      <a16:colId xmlns:a16="http://schemas.microsoft.com/office/drawing/2014/main" val="1045100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7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Resnet34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95%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Resnet50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94%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3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GoogLeNet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99%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206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241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Result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77E2C09-7084-4666-85E2-A6681599D17F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4" name="箭號: 五邊形 3">
              <a:extLst>
                <a:ext uri="{FF2B5EF4-FFF2-40B4-BE49-F238E27FC236}">
                  <a16:creationId xmlns:a16="http://schemas.microsoft.com/office/drawing/2014/main" id="{E3720C9A-0D44-4912-A446-6E211AFF0191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Result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" name="箭號: 五邊形 4">
              <a:extLst>
                <a:ext uri="{FF2B5EF4-FFF2-40B4-BE49-F238E27FC236}">
                  <a16:creationId xmlns:a16="http://schemas.microsoft.com/office/drawing/2014/main" id="{13817583-F4E7-4C1D-8092-ECF2F174EFC8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790CA918-7F0E-4CA7-994F-17A96943FA73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Image processing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A3725C44-D925-4C42-A8F3-622A04696D7F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A2227AD-0C0C-40D3-9EEB-8509CFF79B08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4A1A2ADE-D7E1-484A-BD42-EBC76542A1DC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13" name="箭號: 五邊形 12">
                <a:extLst>
                  <a:ext uri="{FF2B5EF4-FFF2-40B4-BE49-F238E27FC236}">
                    <a16:creationId xmlns:a16="http://schemas.microsoft.com/office/drawing/2014/main" id="{05C1231D-BD07-4072-91A6-401E58F816CF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Result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4" name="箭號: 五邊形 13">
                <a:extLst>
                  <a:ext uri="{FF2B5EF4-FFF2-40B4-BE49-F238E27FC236}">
                    <a16:creationId xmlns:a16="http://schemas.microsoft.com/office/drawing/2014/main" id="{ED577DD6-C9DC-4B23-AEF7-C185BD0B8D82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Model selection</a:t>
                </a:r>
                <a:endParaRPr lang="zh-TW" altLang="en-US" dirty="0"/>
              </a:p>
            </p:txBody>
          </p:sp>
          <p:sp>
            <p:nvSpPr>
              <p:cNvPr id="15" name="箭號: 五邊形 14">
                <a:extLst>
                  <a:ext uri="{FF2B5EF4-FFF2-40B4-BE49-F238E27FC236}">
                    <a16:creationId xmlns:a16="http://schemas.microsoft.com/office/drawing/2014/main" id="{F678CD87-1E37-48AC-B58F-143AD7522833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箭號: 五邊形 15">
                <a:extLst>
                  <a:ext uri="{FF2B5EF4-FFF2-40B4-BE49-F238E27FC236}">
                    <a16:creationId xmlns:a16="http://schemas.microsoft.com/office/drawing/2014/main" id="{F44ECA8C-B712-4995-93A4-0917185E5D1F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2" name="箭號: 五邊形 11">
              <a:extLst>
                <a:ext uri="{FF2B5EF4-FFF2-40B4-BE49-F238E27FC236}">
                  <a16:creationId xmlns:a16="http://schemas.microsoft.com/office/drawing/2014/main" id="{511D2802-FF5A-4727-BE3A-C58A8F90833B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19" name="圖片 18" descr="一張含有 文字, 地圖 的圖片&#10;&#10;自動產生的描述">
            <a:extLst>
              <a:ext uri="{FF2B5EF4-FFF2-40B4-BE49-F238E27FC236}">
                <a16:creationId xmlns:a16="http://schemas.microsoft.com/office/drawing/2014/main" id="{981A457A-87A5-4AF4-AF3F-295887F83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320" y="166254"/>
            <a:ext cx="5938135" cy="59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82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Result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77E2C09-7084-4666-85E2-A6681599D17F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4" name="箭號: 五邊形 3">
              <a:extLst>
                <a:ext uri="{FF2B5EF4-FFF2-40B4-BE49-F238E27FC236}">
                  <a16:creationId xmlns:a16="http://schemas.microsoft.com/office/drawing/2014/main" id="{E3720C9A-0D44-4912-A446-6E211AFF0191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Result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" name="箭號: 五邊形 4">
              <a:extLst>
                <a:ext uri="{FF2B5EF4-FFF2-40B4-BE49-F238E27FC236}">
                  <a16:creationId xmlns:a16="http://schemas.microsoft.com/office/drawing/2014/main" id="{13817583-F4E7-4C1D-8092-ECF2F174EFC8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790CA918-7F0E-4CA7-994F-17A96943FA73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Image processing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A3725C44-D925-4C42-A8F3-622A04696D7F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Dataset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A2227AD-0C0C-40D3-9EEB-8509CFF79B08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4A1A2ADE-D7E1-484A-BD42-EBC76542A1DC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13" name="箭號: 五邊形 12">
                <a:extLst>
                  <a:ext uri="{FF2B5EF4-FFF2-40B4-BE49-F238E27FC236}">
                    <a16:creationId xmlns:a16="http://schemas.microsoft.com/office/drawing/2014/main" id="{05C1231D-BD07-4072-91A6-401E58F816CF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Result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4" name="箭號: 五邊形 13">
                <a:extLst>
                  <a:ext uri="{FF2B5EF4-FFF2-40B4-BE49-F238E27FC236}">
                    <a16:creationId xmlns:a16="http://schemas.microsoft.com/office/drawing/2014/main" id="{ED577DD6-C9DC-4B23-AEF7-C185BD0B8D82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Model selection</a:t>
                </a:r>
                <a:endParaRPr lang="zh-TW" altLang="en-US" dirty="0"/>
              </a:p>
            </p:txBody>
          </p:sp>
          <p:sp>
            <p:nvSpPr>
              <p:cNvPr id="15" name="箭號: 五邊形 14">
                <a:extLst>
                  <a:ext uri="{FF2B5EF4-FFF2-40B4-BE49-F238E27FC236}">
                    <a16:creationId xmlns:a16="http://schemas.microsoft.com/office/drawing/2014/main" id="{F678CD87-1E37-48AC-B58F-143AD7522833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箭號: 五邊形 15">
                <a:extLst>
                  <a:ext uri="{FF2B5EF4-FFF2-40B4-BE49-F238E27FC236}">
                    <a16:creationId xmlns:a16="http://schemas.microsoft.com/office/drawing/2014/main" id="{F44ECA8C-B712-4995-93A4-0917185E5D1F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2" name="箭號: 五邊形 11">
              <a:extLst>
                <a:ext uri="{FF2B5EF4-FFF2-40B4-BE49-F238E27FC236}">
                  <a16:creationId xmlns:a16="http://schemas.microsoft.com/office/drawing/2014/main" id="{511D2802-FF5A-4727-BE3A-C58A8F90833B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6104CB-789B-47E0-8FCF-626DDC9EF0F9}"/>
              </a:ext>
            </a:extLst>
          </p:cNvPr>
          <p:cNvSpPr txBox="1"/>
          <p:nvPr/>
        </p:nvSpPr>
        <p:spPr>
          <a:xfrm>
            <a:off x="1202075" y="1491817"/>
            <a:ext cx="6339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How to improve model accuracy?</a:t>
            </a:r>
            <a:endParaRPr lang="zh-TW" altLang="en-US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8310002-BE83-4D5E-9D43-F36FA2FA7E40}"/>
              </a:ext>
            </a:extLst>
          </p:cNvPr>
          <p:cNvSpPr txBox="1"/>
          <p:nvPr/>
        </p:nvSpPr>
        <p:spPr>
          <a:xfrm>
            <a:off x="2247900" y="2505682"/>
            <a:ext cx="5640512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Data augmentation (ex: rotation)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Data Preprocessing (other methods)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/>
              <a:t>More Data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2635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8037EB4-5515-436A-8294-BAD632F5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081" y="2854858"/>
            <a:ext cx="6123837" cy="1148283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</a:rPr>
              <a:t>Thanks for Listening!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35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8037EB4-5515-436A-8294-BAD632F5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081" y="2334123"/>
            <a:ext cx="6123837" cy="218975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8800" dirty="0">
                <a:solidFill>
                  <a:srgbClr val="92D050"/>
                </a:solidFill>
                <a:latin typeface="Arial Black" panose="020B0A04020102020204" pitchFamily="34" charset="0"/>
              </a:rPr>
              <a:t>Q &amp; A</a:t>
            </a:r>
            <a:endParaRPr lang="zh-TW" altLang="en-US" sz="8800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4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2924A2D-EECF-4EF7-928A-EA988DA200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90DB05-457E-4277-9E2B-4AE86C6F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712"/>
            <a:ext cx="6696456" cy="42242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6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93C8BF-03C9-4439-AD73-FEE1B99FB2D0}"/>
              </a:ext>
            </a:extLst>
          </p:cNvPr>
          <p:cNvSpPr/>
          <p:nvPr/>
        </p:nvSpPr>
        <p:spPr>
          <a:xfrm>
            <a:off x="951822" y="5207569"/>
            <a:ext cx="5144167" cy="1706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9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EA7ECE9B-B47A-454B-A1C8-05064611EE1E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B568770-F9BF-446D-B809-29229744EF37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7" name="箭號: 五邊形 6">
                <a:extLst>
                  <a:ext uri="{FF2B5EF4-FFF2-40B4-BE49-F238E27FC236}">
                    <a16:creationId xmlns:a16="http://schemas.microsoft.com/office/drawing/2014/main" id="{796DA6F2-F65E-4839-B1FA-CA5B18449664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箭號: 五邊形 7">
                <a:extLst>
                  <a:ext uri="{FF2B5EF4-FFF2-40B4-BE49-F238E27FC236}">
                    <a16:creationId xmlns:a16="http://schemas.microsoft.com/office/drawing/2014/main" id="{469C3D1C-88FD-47AC-A12C-AB30DC003429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箭號: 五邊形 8">
                <a:extLst>
                  <a:ext uri="{FF2B5EF4-FFF2-40B4-BE49-F238E27FC236}">
                    <a16:creationId xmlns:a16="http://schemas.microsoft.com/office/drawing/2014/main" id="{4191E75B-E1D0-4CB1-ADC2-AC25E793418E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箭號: 五邊形 9">
                <a:extLst>
                  <a:ext uri="{FF2B5EF4-FFF2-40B4-BE49-F238E27FC236}">
                    <a16:creationId xmlns:a16="http://schemas.microsoft.com/office/drawing/2014/main" id="{DA98757E-805D-46A8-B38B-113DC7AEE2BB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287BBBA5-BF6E-4440-ACE9-F93525B42EFE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4AC3F63E-353F-4CB8-B158-935BE31D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</a:rPr>
              <a:t>Introduction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F07A7C94-65E5-463A-98E4-EC66D68B4F45}"/>
              </a:ext>
            </a:extLst>
          </p:cNvPr>
          <p:cNvGrpSpPr/>
          <p:nvPr/>
        </p:nvGrpSpPr>
        <p:grpSpPr>
          <a:xfrm>
            <a:off x="1654909" y="2607749"/>
            <a:ext cx="1440522" cy="2165241"/>
            <a:chOff x="1654909" y="2607749"/>
            <a:chExt cx="1440522" cy="2165241"/>
          </a:xfrm>
        </p:grpSpPr>
        <p:pic>
          <p:nvPicPr>
            <p:cNvPr id="19" name="圖形 18">
              <a:extLst>
                <a:ext uri="{FF2B5EF4-FFF2-40B4-BE49-F238E27FC236}">
                  <a16:creationId xmlns:a16="http://schemas.microsoft.com/office/drawing/2014/main" id="{1A3D8C1B-B74A-4644-9941-4027935AD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54909" y="2607749"/>
              <a:ext cx="1440522" cy="1440522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BF901DD-53F2-4402-8147-49A23C18595B}"/>
                </a:ext>
              </a:extLst>
            </p:cNvPr>
            <p:cNvSpPr txBox="1"/>
            <p:nvPr/>
          </p:nvSpPr>
          <p:spPr>
            <a:xfrm>
              <a:off x="1875674" y="4311325"/>
              <a:ext cx="99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Abadi" panose="020B0604020104020204" pitchFamily="34" charset="0"/>
                </a:rPr>
                <a:t>1,808</a:t>
              </a:r>
              <a:endParaRPr lang="zh-TW" altLang="en-US" sz="2400" dirty="0">
                <a:latin typeface="Abadi" panose="020B0604020104020204" pitchFamily="34" charset="0"/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964011E-F946-43AD-A3CA-E7858417DC1D}"/>
              </a:ext>
            </a:extLst>
          </p:cNvPr>
          <p:cNvSpPr txBox="1"/>
          <p:nvPr/>
        </p:nvSpPr>
        <p:spPr>
          <a:xfrm>
            <a:off x="8795839" y="5336348"/>
            <a:ext cx="1903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C0C51"/>
                </a:solidFill>
                <a:latin typeface="Abadi" panose="020B0604020104020204" pitchFamily="34" charset="0"/>
              </a:rPr>
              <a:t>1,000,000</a:t>
            </a:r>
            <a:endParaRPr lang="zh-TW" altLang="en-US" sz="2800" dirty="0">
              <a:solidFill>
                <a:srgbClr val="FC0C51"/>
              </a:solidFill>
              <a:latin typeface="Abadi" panose="020B0604020104020204" pitchFamily="34" charset="0"/>
            </a:endParaRPr>
          </a:p>
        </p:txBody>
      </p:sp>
      <p:pic>
        <p:nvPicPr>
          <p:cNvPr id="34" name="圖形 33">
            <a:extLst>
              <a:ext uri="{FF2B5EF4-FFF2-40B4-BE49-F238E27FC236}">
                <a16:creationId xmlns:a16="http://schemas.microsoft.com/office/drawing/2014/main" id="{12487907-74BB-4C43-9E37-B4DD03DC4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5281" y="1896799"/>
            <a:ext cx="1109981" cy="1109981"/>
          </a:xfrm>
          <a:prstGeom prst="rect">
            <a:avLst/>
          </a:prstGeom>
        </p:spPr>
      </p:pic>
      <p:pic>
        <p:nvPicPr>
          <p:cNvPr id="38" name="圖形 37">
            <a:extLst>
              <a:ext uri="{FF2B5EF4-FFF2-40B4-BE49-F238E27FC236}">
                <a16:creationId xmlns:a16="http://schemas.microsoft.com/office/drawing/2014/main" id="{7CB46717-B79E-4DFF-B317-F9C90CD78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7157" y="1896799"/>
            <a:ext cx="1109981" cy="1109981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91719C0E-A3AD-4653-96DA-7E2E6E6FF98F}"/>
              </a:ext>
            </a:extLst>
          </p:cNvPr>
          <p:cNvSpPr txBox="1"/>
          <p:nvPr/>
        </p:nvSpPr>
        <p:spPr>
          <a:xfrm>
            <a:off x="5358667" y="3831844"/>
            <a:ext cx="1850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accent4"/>
                </a:solidFill>
                <a:latin typeface="Abadi" panose="020B0604020104020204" pitchFamily="34" charset="0"/>
              </a:rPr>
              <a:t>1 : 500</a:t>
            </a:r>
            <a:endParaRPr lang="zh-TW" altLang="en-US" sz="4000" b="1" dirty="0">
              <a:solidFill>
                <a:schemeClr val="accent4"/>
              </a:solidFill>
              <a:latin typeface="Abadi" panose="020B0604020104020204" pitchFamily="34" charset="0"/>
            </a:endParaRPr>
          </a:p>
        </p:txBody>
      </p:sp>
      <p:sp>
        <p:nvSpPr>
          <p:cNvPr id="40" name="箭號: 左-右雙向 39">
            <a:extLst>
              <a:ext uri="{FF2B5EF4-FFF2-40B4-BE49-F238E27FC236}">
                <a16:creationId xmlns:a16="http://schemas.microsoft.com/office/drawing/2014/main" id="{90E6D69E-273D-4F2C-A585-A0E6470A877F}"/>
              </a:ext>
            </a:extLst>
          </p:cNvPr>
          <p:cNvSpPr/>
          <p:nvPr/>
        </p:nvSpPr>
        <p:spPr>
          <a:xfrm>
            <a:off x="3584960" y="3223059"/>
            <a:ext cx="5210879" cy="503082"/>
          </a:xfrm>
          <a:prstGeom prst="left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719E46A-064E-476C-A0BB-7E9837613A86}"/>
              </a:ext>
            </a:extLst>
          </p:cNvPr>
          <p:cNvGrpSpPr/>
          <p:nvPr/>
        </p:nvGrpSpPr>
        <p:grpSpPr>
          <a:xfrm>
            <a:off x="8681362" y="1867544"/>
            <a:ext cx="2403222" cy="3308101"/>
            <a:chOff x="8681362" y="1867544"/>
            <a:chExt cx="2403222" cy="3308101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32EBBA5-5FB7-4951-8530-021B7C51B501}"/>
                </a:ext>
              </a:extLst>
            </p:cNvPr>
            <p:cNvGrpSpPr/>
            <p:nvPr/>
          </p:nvGrpSpPr>
          <p:grpSpPr>
            <a:xfrm>
              <a:off x="8681362" y="2594906"/>
              <a:ext cx="2403222" cy="2580739"/>
              <a:chOff x="8545913" y="2607749"/>
              <a:chExt cx="2403222" cy="2580739"/>
            </a:xfrm>
          </p:grpSpPr>
          <p:pic>
            <p:nvPicPr>
              <p:cNvPr id="29" name="圖形 28">
                <a:extLst>
                  <a:ext uri="{FF2B5EF4-FFF2-40B4-BE49-F238E27FC236}">
                    <a16:creationId xmlns:a16="http://schemas.microsoft.com/office/drawing/2014/main" id="{76FAF01B-D0BF-40B8-BAD9-964E37B59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744726" y="2607749"/>
                <a:ext cx="1440521" cy="1440521"/>
              </a:xfrm>
              <a:prstGeom prst="rect">
                <a:avLst/>
              </a:prstGeom>
            </p:spPr>
          </p:pic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0C3C9E2-48B9-4F0A-A00D-CC4C7C7A43A5}"/>
                  </a:ext>
                </a:extLst>
              </p:cNvPr>
              <p:cNvSpPr txBox="1"/>
              <p:nvPr/>
            </p:nvSpPr>
            <p:spPr>
              <a:xfrm>
                <a:off x="8545913" y="4357491"/>
                <a:ext cx="24032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Abadi" panose="020B0604020104020204" pitchFamily="34" charset="0"/>
                  </a:rPr>
                  <a:t>7% </a:t>
                </a:r>
                <a:br>
                  <a:rPr lang="en-US" altLang="zh-TW" sz="2400" dirty="0">
                    <a:latin typeface="Abadi" panose="020B0604020104020204" pitchFamily="34" charset="0"/>
                  </a:rPr>
                </a:br>
                <a:r>
                  <a:rPr lang="en-US" altLang="zh-TW" sz="2400" dirty="0">
                    <a:latin typeface="Abadi" panose="020B0604020104020204" pitchFamily="34" charset="0"/>
                  </a:rPr>
                  <a:t>(</a:t>
                </a:r>
                <a:r>
                  <a:rPr lang="zh-TW" altLang="en-US" sz="2400" dirty="0">
                    <a:latin typeface="Abadi" panose="020B0604020104020204" pitchFamily="34" charset="0"/>
                  </a:rPr>
                  <a:t> </a:t>
                </a:r>
                <a:r>
                  <a:rPr lang="en-US" altLang="zh-TW" sz="2400" dirty="0">
                    <a:latin typeface="Abadi" panose="020B0604020104020204" pitchFamily="34" charset="0"/>
                  </a:rPr>
                  <a:t>&gt; 18 years old)</a:t>
                </a:r>
                <a:endParaRPr lang="zh-TW" altLang="en-US" sz="2400"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73C7BAEA-2258-4CA3-BB0B-05AC833E9F1D}"/>
                </a:ext>
              </a:extLst>
            </p:cNvPr>
            <p:cNvSpPr txBox="1"/>
            <p:nvPr/>
          </p:nvSpPr>
          <p:spPr>
            <a:xfrm>
              <a:off x="9078052" y="1867544"/>
              <a:ext cx="1338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Abadi" panose="020B0604020104020204" pitchFamily="34" charset="0"/>
                </a:rPr>
                <a:t>Diabetes</a:t>
              </a:r>
              <a:endParaRPr lang="zh-TW" altLang="en-US" sz="2400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86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9" grpId="0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EA7ECE9B-B47A-454B-A1C8-05064611EE1E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B568770-F9BF-446D-B809-29229744EF37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7" name="箭號: 五邊形 6">
                <a:extLst>
                  <a:ext uri="{FF2B5EF4-FFF2-40B4-BE49-F238E27FC236}">
                    <a16:creationId xmlns:a16="http://schemas.microsoft.com/office/drawing/2014/main" id="{796DA6F2-F65E-4839-B1FA-CA5B18449664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箭號: 五邊形 7">
                <a:extLst>
                  <a:ext uri="{FF2B5EF4-FFF2-40B4-BE49-F238E27FC236}">
                    <a16:creationId xmlns:a16="http://schemas.microsoft.com/office/drawing/2014/main" id="{469C3D1C-88FD-47AC-A12C-AB30DC003429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箭號: 五邊形 8">
                <a:extLst>
                  <a:ext uri="{FF2B5EF4-FFF2-40B4-BE49-F238E27FC236}">
                    <a16:creationId xmlns:a16="http://schemas.microsoft.com/office/drawing/2014/main" id="{4191E75B-E1D0-4CB1-ADC2-AC25E793418E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箭號: 五邊形 9">
                <a:extLst>
                  <a:ext uri="{FF2B5EF4-FFF2-40B4-BE49-F238E27FC236}">
                    <a16:creationId xmlns:a16="http://schemas.microsoft.com/office/drawing/2014/main" id="{DA98757E-805D-46A8-B38B-113DC7AEE2BB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Dataset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287BBBA5-BF6E-4440-ACE9-F93525B42EFE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4AC3F63E-353F-4CB8-B158-935BE31D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</a:rPr>
              <a:t>Introduction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48CAD25-FCA7-4560-8656-0E8EA8C64E78}"/>
              </a:ext>
            </a:extLst>
          </p:cNvPr>
          <p:cNvGrpSpPr/>
          <p:nvPr/>
        </p:nvGrpSpPr>
        <p:grpSpPr>
          <a:xfrm>
            <a:off x="1671323" y="2442530"/>
            <a:ext cx="1536820" cy="2167883"/>
            <a:chOff x="8880175" y="1867544"/>
            <a:chExt cx="1536820" cy="2167883"/>
          </a:xfrm>
        </p:grpSpPr>
        <p:pic>
          <p:nvPicPr>
            <p:cNvPr id="26" name="圖形 25">
              <a:extLst>
                <a:ext uri="{FF2B5EF4-FFF2-40B4-BE49-F238E27FC236}">
                  <a16:creationId xmlns:a16="http://schemas.microsoft.com/office/drawing/2014/main" id="{5D442B31-A126-4F9A-895E-11945175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0175" y="2594906"/>
              <a:ext cx="1440521" cy="1440521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5A55CD2-E2C6-470E-92A6-192A8ACDF640}"/>
                </a:ext>
              </a:extLst>
            </p:cNvPr>
            <p:cNvSpPr txBox="1"/>
            <p:nvPr/>
          </p:nvSpPr>
          <p:spPr>
            <a:xfrm>
              <a:off x="9078052" y="1867544"/>
              <a:ext cx="1338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Abadi" panose="020B0604020104020204" pitchFamily="34" charset="0"/>
                </a:rPr>
                <a:t>Diabetes</a:t>
              </a:r>
              <a:endParaRPr lang="zh-TW" altLang="en-US" sz="2400" dirty="0">
                <a:latin typeface="Abadi" panose="020B0604020104020204" pitchFamily="34" charset="0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E6EA2B-0D11-463E-B7B0-A1F09C804C0C}"/>
              </a:ext>
            </a:extLst>
          </p:cNvPr>
          <p:cNvSpPr txBox="1"/>
          <p:nvPr/>
        </p:nvSpPr>
        <p:spPr>
          <a:xfrm>
            <a:off x="4430487" y="1690688"/>
            <a:ext cx="675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Chronic Complications of diabetes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4CFFC2-5AFE-4952-B795-F8D7199E6C27}"/>
              </a:ext>
            </a:extLst>
          </p:cNvPr>
          <p:cNvSpPr txBox="1"/>
          <p:nvPr/>
        </p:nvSpPr>
        <p:spPr>
          <a:xfrm>
            <a:off x="4490358" y="2516964"/>
            <a:ext cx="4804786" cy="220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badi" panose="020B0604020104020204" pitchFamily="34" charset="0"/>
              </a:rPr>
              <a:t>Diabetic retinopathy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badi" panose="020B0604020104020204" pitchFamily="34" charset="0"/>
              </a:rPr>
              <a:t>Diabetic nephropathy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badi" panose="020B0604020104020204" pitchFamily="34" charset="0"/>
              </a:rPr>
              <a:t>Diabetic neuropathy</a:t>
            </a:r>
          </a:p>
        </p:txBody>
      </p:sp>
    </p:spTree>
    <p:extLst>
      <p:ext uri="{BB962C8B-B14F-4D97-AF65-F5344CB8AC3E}">
        <p14:creationId xmlns:p14="http://schemas.microsoft.com/office/powerpoint/2010/main" val="2009557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496D4E3-2042-4A7A-B321-DC561546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2DD1B5-9895-460F-88A8-D4F6E0D01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4" b="706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90DB05-457E-4277-9E2B-4AE86C6F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712"/>
            <a:ext cx="6696456" cy="42242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6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Dataset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4245A4-2E90-4CC3-80EB-0F26D03B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1823" y="5207570"/>
            <a:ext cx="5144167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193C8BF-03C9-4439-AD73-FEE1B99FB2D0}"/>
              </a:ext>
            </a:extLst>
          </p:cNvPr>
          <p:cNvSpPr/>
          <p:nvPr/>
        </p:nvSpPr>
        <p:spPr>
          <a:xfrm>
            <a:off x="951822" y="5207569"/>
            <a:ext cx="5144167" cy="1706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41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Dataset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223BFCE6-AFE7-4010-AEBC-D0531BD2D2B3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8" name="箭號: 五邊形 7">
              <a:extLst>
                <a:ext uri="{FF2B5EF4-FFF2-40B4-BE49-F238E27FC236}">
                  <a16:creationId xmlns:a16="http://schemas.microsoft.com/office/drawing/2014/main" id="{9A1EBB36-CB2C-4290-8C09-2593E815C418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8518A0D8-C287-4B72-AA44-CE4AB8950113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F1502EB7-BB2A-4303-9A32-0218CEEF41DE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Image processing</a:t>
              </a:r>
              <a:endParaRPr lang="zh-TW" altLang="en-US" dirty="0"/>
            </a:p>
          </p:txBody>
        </p:sp>
        <p:sp>
          <p:nvSpPr>
            <p:cNvPr id="5" name="箭號: 五邊形 4">
              <a:extLst>
                <a:ext uri="{FF2B5EF4-FFF2-40B4-BE49-F238E27FC236}">
                  <a16:creationId xmlns:a16="http://schemas.microsoft.com/office/drawing/2014/main" id="{EC81C91E-7B80-4708-9FB1-416249A93203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Dataset</a:t>
              </a:r>
              <a:endParaRPr lang="zh-TW" altLang="en-US" dirty="0"/>
            </a:p>
          </p:txBody>
        </p:sp>
      </p:grpSp>
      <p:pic>
        <p:nvPicPr>
          <p:cNvPr id="20" name="圖片 19" descr="一張含有 室內, 碗, 坐 的圖片&#10;&#10;自動產生的描述">
            <a:extLst>
              <a:ext uri="{FF2B5EF4-FFF2-40B4-BE49-F238E27FC236}">
                <a16:creationId xmlns:a16="http://schemas.microsoft.com/office/drawing/2014/main" id="{796BAB02-5834-4198-A9CA-074E8F0A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13" y="2329018"/>
            <a:ext cx="3761787" cy="3761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 descr="一張含有 汽球, 飛行器, 光 的圖片&#10;&#10;自動產生的描述">
            <a:extLst>
              <a:ext uri="{FF2B5EF4-FFF2-40B4-BE49-F238E27FC236}">
                <a16:creationId xmlns:a16="http://schemas.microsoft.com/office/drawing/2014/main" id="{CC7EA7F5-8370-40A1-970C-C7ED92D55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36" y="2329018"/>
            <a:ext cx="3761787" cy="3761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F54C2EDE-5F18-442B-90D9-361EFBDD1D75}"/>
              </a:ext>
            </a:extLst>
          </p:cNvPr>
          <p:cNvSpPr txBox="1"/>
          <p:nvPr/>
        </p:nvSpPr>
        <p:spPr>
          <a:xfrm>
            <a:off x="1719742" y="1297049"/>
            <a:ext cx="29419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Poor Quality</a:t>
            </a:r>
            <a:br>
              <a:rPr lang="en-US" altLang="zh-TW" sz="2400" dirty="0"/>
            </a:br>
            <a:r>
              <a:rPr lang="en-US" altLang="zh-TW" sz="2400" dirty="0"/>
              <a:t>Label: </a:t>
            </a:r>
            <a:r>
              <a:rPr lang="en-US" altLang="zh-TW" sz="2800" b="1" dirty="0">
                <a:solidFill>
                  <a:srgbClr val="00B0F0"/>
                </a:solidFill>
              </a:rPr>
              <a:t>0</a:t>
            </a:r>
            <a:endParaRPr lang="zh-TW" altLang="en-US" sz="2400" b="1" dirty="0">
              <a:solidFill>
                <a:srgbClr val="00B0F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B695387-14E5-4CC1-8D20-5B7301ACE350}"/>
              </a:ext>
            </a:extLst>
          </p:cNvPr>
          <p:cNvSpPr txBox="1"/>
          <p:nvPr/>
        </p:nvSpPr>
        <p:spPr>
          <a:xfrm>
            <a:off x="7051733" y="1297049"/>
            <a:ext cx="30775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High Quality</a:t>
            </a:r>
          </a:p>
          <a:p>
            <a:pPr algn="ctr"/>
            <a:r>
              <a:rPr lang="en-US" altLang="zh-TW" sz="2400" dirty="0"/>
              <a:t>Label: </a:t>
            </a:r>
            <a:r>
              <a:rPr lang="en-US" altLang="zh-TW" sz="2800" dirty="0">
                <a:solidFill>
                  <a:srgbClr val="FFFF00"/>
                </a:solidFill>
              </a:rPr>
              <a:t>1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D08C987-343B-4843-9D04-8069F229B5D9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C2E482F-5F51-4114-86E8-B9BA3C9CB7CD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15" name="箭號: 五邊形 14">
                <a:extLst>
                  <a:ext uri="{FF2B5EF4-FFF2-40B4-BE49-F238E27FC236}">
                    <a16:creationId xmlns:a16="http://schemas.microsoft.com/office/drawing/2014/main" id="{24850560-6B0B-4F0E-A12A-A08FAAC4AFE3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箭號: 五邊形 15">
                <a:extLst>
                  <a:ext uri="{FF2B5EF4-FFF2-40B4-BE49-F238E27FC236}">
                    <a16:creationId xmlns:a16="http://schemas.microsoft.com/office/drawing/2014/main" id="{810BED9D-4835-443D-8406-1ECE35F8B98E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箭號: 五邊形 16">
                <a:extLst>
                  <a:ext uri="{FF2B5EF4-FFF2-40B4-BE49-F238E27FC236}">
                    <a16:creationId xmlns:a16="http://schemas.microsoft.com/office/drawing/2014/main" id="{AF2D8C28-DB3A-46FC-B724-5A7C901FF2AD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箭號: 五邊形 17">
                <a:extLst>
                  <a:ext uri="{FF2B5EF4-FFF2-40B4-BE49-F238E27FC236}">
                    <a16:creationId xmlns:a16="http://schemas.microsoft.com/office/drawing/2014/main" id="{91DE7E6B-A3DF-4981-AB73-168D19922E8E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Dataset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4" name="箭號: 五邊形 13">
              <a:extLst>
                <a:ext uri="{FF2B5EF4-FFF2-40B4-BE49-F238E27FC236}">
                  <a16:creationId xmlns:a16="http://schemas.microsoft.com/office/drawing/2014/main" id="{32C02F0B-E363-4A65-BD7B-CD1F844A048D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lt1"/>
                  </a:solidFill>
                </a:rPr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78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Dataset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223BFCE6-AFE7-4010-AEBC-D0531BD2D2B3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8" name="箭號: 五邊形 7">
              <a:extLst>
                <a:ext uri="{FF2B5EF4-FFF2-40B4-BE49-F238E27FC236}">
                  <a16:creationId xmlns:a16="http://schemas.microsoft.com/office/drawing/2014/main" id="{9A1EBB36-CB2C-4290-8C09-2593E815C418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8518A0D8-C287-4B72-AA44-CE4AB8950113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F1502EB7-BB2A-4303-9A32-0218CEEF41DE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Image processing</a:t>
              </a:r>
              <a:endParaRPr lang="zh-TW" altLang="en-US" dirty="0"/>
            </a:p>
          </p:txBody>
        </p:sp>
        <p:sp>
          <p:nvSpPr>
            <p:cNvPr id="5" name="箭號: 五邊形 4">
              <a:extLst>
                <a:ext uri="{FF2B5EF4-FFF2-40B4-BE49-F238E27FC236}">
                  <a16:creationId xmlns:a16="http://schemas.microsoft.com/office/drawing/2014/main" id="{EC81C91E-7B80-4708-9FB1-416249A93203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Dataset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5C73DC7-35F6-434B-AFF5-41D18B95C700}"/>
              </a:ext>
            </a:extLst>
          </p:cNvPr>
          <p:cNvGrpSpPr/>
          <p:nvPr/>
        </p:nvGrpSpPr>
        <p:grpSpPr>
          <a:xfrm>
            <a:off x="7624614" y="1786596"/>
            <a:ext cx="2804466" cy="1171575"/>
            <a:chOff x="1634184" y="4027270"/>
            <a:chExt cx="2804466" cy="1171575"/>
          </a:xfrm>
        </p:grpSpPr>
        <p:pic>
          <p:nvPicPr>
            <p:cNvPr id="11" name="圖形 10">
              <a:extLst>
                <a:ext uri="{FF2B5EF4-FFF2-40B4-BE49-F238E27FC236}">
                  <a16:creationId xmlns:a16="http://schemas.microsoft.com/office/drawing/2014/main" id="{14F2527A-7716-4826-8A38-2F2E22AD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4184" y="4027270"/>
              <a:ext cx="1171575" cy="1171575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91F686E-3DE1-4AAF-A3C7-0A334797DD0B}"/>
                </a:ext>
              </a:extLst>
            </p:cNvPr>
            <p:cNvSpPr txBox="1"/>
            <p:nvPr/>
          </p:nvSpPr>
          <p:spPr>
            <a:xfrm>
              <a:off x="2805759" y="4524375"/>
              <a:ext cx="16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label</a:t>
              </a:r>
              <a:endParaRPr lang="zh-TW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13E178F-C4FD-4FB8-8EE3-5F16A3A0866C}"/>
              </a:ext>
            </a:extLst>
          </p:cNvPr>
          <p:cNvGrpSpPr/>
          <p:nvPr/>
        </p:nvGrpSpPr>
        <p:grpSpPr>
          <a:xfrm>
            <a:off x="3031694" y="1752214"/>
            <a:ext cx="2804465" cy="1062974"/>
            <a:chOff x="1634184" y="1981200"/>
            <a:chExt cx="2804465" cy="1062974"/>
          </a:xfrm>
        </p:grpSpPr>
        <p:pic>
          <p:nvPicPr>
            <p:cNvPr id="13" name="圖形 12">
              <a:extLst>
                <a:ext uri="{FF2B5EF4-FFF2-40B4-BE49-F238E27FC236}">
                  <a16:creationId xmlns:a16="http://schemas.microsoft.com/office/drawing/2014/main" id="{F880D1B3-3FB6-41D4-A34A-EC35E4629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4184" y="1981200"/>
              <a:ext cx="1062974" cy="106297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E0BA899-C7CC-4BBF-9169-A7D44137545F}"/>
                </a:ext>
              </a:extLst>
            </p:cNvPr>
            <p:cNvSpPr txBox="1"/>
            <p:nvPr/>
          </p:nvSpPr>
          <p:spPr>
            <a:xfrm>
              <a:off x="2805758" y="2400206"/>
              <a:ext cx="16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  <a:endParaRPr lang="zh-TW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6F4F719-C58A-48D1-A76C-44B1760B3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208" y="3341339"/>
            <a:ext cx="3734845" cy="22301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BAA87EF-F20A-4E63-A5C4-E71B5A79F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780" y="3341339"/>
            <a:ext cx="1917379" cy="27520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05AD8778-DE60-4A90-B081-1D027D93289A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9955B4B1-1C50-4752-BA72-A8ABDF64A496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22" name="箭號: 五邊形 21">
                <a:extLst>
                  <a:ext uri="{FF2B5EF4-FFF2-40B4-BE49-F238E27FC236}">
                    <a16:creationId xmlns:a16="http://schemas.microsoft.com/office/drawing/2014/main" id="{3710D9C9-67D2-4D23-BFCA-A2C054A8B543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箭號: 五邊形 22">
                <a:extLst>
                  <a:ext uri="{FF2B5EF4-FFF2-40B4-BE49-F238E27FC236}">
                    <a16:creationId xmlns:a16="http://schemas.microsoft.com/office/drawing/2014/main" id="{261B1E0D-EA75-4EEB-9B74-064EA2FFB9AA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箭號: 五邊形 23">
                <a:extLst>
                  <a:ext uri="{FF2B5EF4-FFF2-40B4-BE49-F238E27FC236}">
                    <a16:creationId xmlns:a16="http://schemas.microsoft.com/office/drawing/2014/main" id="{8FA49102-6496-4E5D-8CF8-BE0462A89590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5" name="箭號: 五邊形 24">
                <a:extLst>
                  <a:ext uri="{FF2B5EF4-FFF2-40B4-BE49-F238E27FC236}">
                    <a16:creationId xmlns:a16="http://schemas.microsoft.com/office/drawing/2014/main" id="{63D74D04-82F0-48FE-B9FD-1BB670388E96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Dataset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21" name="箭號: 五邊形 20">
              <a:extLst>
                <a:ext uri="{FF2B5EF4-FFF2-40B4-BE49-F238E27FC236}">
                  <a16:creationId xmlns:a16="http://schemas.microsoft.com/office/drawing/2014/main" id="{310D4C4A-B50E-49B5-BA56-0BE79790D8AF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63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B9F90-B9FA-49D4-9D43-CEC17B3B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662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92D050"/>
                </a:solidFill>
                <a:latin typeface="Arial Black" panose="020B0A04020102020204" pitchFamily="34" charset="0"/>
                <a:ea typeface="+mn-ea"/>
                <a:cs typeface="+mn-cs"/>
              </a:rPr>
              <a:t>Dataset</a:t>
            </a:r>
            <a:endParaRPr lang="zh-TW" altLang="en-US" sz="4000" dirty="0">
              <a:solidFill>
                <a:srgbClr val="92D050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223BFCE6-AFE7-4010-AEBC-D0531BD2D2B3}"/>
              </a:ext>
            </a:extLst>
          </p:cNvPr>
          <p:cNvGrpSpPr/>
          <p:nvPr/>
        </p:nvGrpSpPr>
        <p:grpSpPr>
          <a:xfrm>
            <a:off x="0" y="6476566"/>
            <a:ext cx="12363450" cy="381434"/>
            <a:chOff x="0" y="9091"/>
            <a:chExt cx="10448925" cy="381434"/>
          </a:xfrm>
        </p:grpSpPr>
        <p:sp>
          <p:nvSpPr>
            <p:cNvPr id="8" name="箭號: 五邊形 7">
              <a:extLst>
                <a:ext uri="{FF2B5EF4-FFF2-40B4-BE49-F238E27FC236}">
                  <a16:creationId xmlns:a16="http://schemas.microsoft.com/office/drawing/2014/main" id="{9A1EBB36-CB2C-4290-8C09-2593E815C418}"/>
                </a:ext>
              </a:extLst>
            </p:cNvPr>
            <p:cNvSpPr/>
            <p:nvPr/>
          </p:nvSpPr>
          <p:spPr>
            <a:xfrm>
              <a:off x="768667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Result</a:t>
              </a:r>
              <a:endParaRPr lang="zh-TW" altLang="en-US" dirty="0"/>
            </a:p>
          </p:txBody>
        </p:sp>
        <p:sp>
          <p:nvSpPr>
            <p:cNvPr id="7" name="箭號: 五邊形 6">
              <a:extLst>
                <a:ext uri="{FF2B5EF4-FFF2-40B4-BE49-F238E27FC236}">
                  <a16:creationId xmlns:a16="http://schemas.microsoft.com/office/drawing/2014/main" id="{8518A0D8-C287-4B72-AA44-CE4AB8950113}"/>
                </a:ext>
              </a:extLst>
            </p:cNvPr>
            <p:cNvSpPr/>
            <p:nvPr/>
          </p:nvSpPr>
          <p:spPr>
            <a:xfrm>
              <a:off x="5124450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Model selection</a:t>
              </a:r>
              <a:endParaRPr lang="zh-TW" altLang="en-US" dirty="0"/>
            </a:p>
          </p:txBody>
        </p:sp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F1502EB7-BB2A-4303-9A32-0218CEEF41DE}"/>
                </a:ext>
              </a:extLst>
            </p:cNvPr>
            <p:cNvSpPr/>
            <p:nvPr/>
          </p:nvSpPr>
          <p:spPr>
            <a:xfrm>
              <a:off x="2562225" y="9091"/>
              <a:ext cx="276225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Image processing</a:t>
              </a:r>
              <a:endParaRPr lang="zh-TW" altLang="en-US" dirty="0"/>
            </a:p>
          </p:txBody>
        </p:sp>
        <p:sp>
          <p:nvSpPr>
            <p:cNvPr id="5" name="箭號: 五邊形 4">
              <a:extLst>
                <a:ext uri="{FF2B5EF4-FFF2-40B4-BE49-F238E27FC236}">
                  <a16:creationId xmlns:a16="http://schemas.microsoft.com/office/drawing/2014/main" id="{EC81C91E-7B80-4708-9FB1-416249A93203}"/>
                </a:ext>
              </a:extLst>
            </p:cNvPr>
            <p:cNvSpPr/>
            <p:nvPr/>
          </p:nvSpPr>
          <p:spPr>
            <a:xfrm>
              <a:off x="0" y="9091"/>
              <a:ext cx="2762250" cy="381434"/>
            </a:xfrm>
            <a:prstGeom prst="homePlat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Dataset</a:t>
              </a:r>
              <a:endParaRPr lang="zh-TW" altLang="en-US" dirty="0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3825B65C-D166-4901-B3F6-0721B0848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98" y="1478330"/>
            <a:ext cx="879618" cy="879618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778C40A2-6237-4A6C-A3A4-63F9CB64A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7" y="3692305"/>
            <a:ext cx="759256" cy="759256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F377EFF4-D4BC-4924-82A4-875DFE0DC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625" y="2591595"/>
            <a:ext cx="673531" cy="67353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B45F520-2204-4481-B962-370D522BD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98" y="3050462"/>
            <a:ext cx="879618" cy="87961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0D73892-F3B6-43C1-A63F-D893C653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98" y="4850322"/>
            <a:ext cx="879618" cy="879618"/>
          </a:xfrm>
          <a:prstGeom prst="rect">
            <a:avLst/>
          </a:prstGeom>
        </p:spPr>
      </p:pic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FE6ACC0-04DB-40DF-B984-F4C7C8CA6ED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779156" y="2928361"/>
            <a:ext cx="2138511" cy="596332"/>
          </a:xfrm>
          <a:prstGeom prst="bentConnector3">
            <a:avLst>
              <a:gd name="adj1" fmla="val 50000"/>
            </a:avLst>
          </a:prstGeom>
          <a:ln w="76200">
            <a:solidFill>
              <a:srgbClr val="D8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96D50D3-CF07-40CB-B79B-DD0C07CF8072}"/>
              </a:ext>
            </a:extLst>
          </p:cNvPr>
          <p:cNvCxnSpPr>
            <a:cxnSpLocks/>
          </p:cNvCxnSpPr>
          <p:nvPr/>
        </p:nvCxnSpPr>
        <p:spPr>
          <a:xfrm flipH="1">
            <a:off x="1780450" y="3524693"/>
            <a:ext cx="2138511" cy="579003"/>
          </a:xfrm>
          <a:prstGeom prst="bentConnector3">
            <a:avLst>
              <a:gd name="adj1" fmla="val 50000"/>
            </a:avLst>
          </a:prstGeom>
          <a:ln w="76200">
            <a:solidFill>
              <a:srgbClr val="D8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453BEEA-C6B9-4111-8490-5E0744A3AE75}"/>
              </a:ext>
            </a:extLst>
          </p:cNvPr>
          <p:cNvCxnSpPr>
            <a:cxnSpLocks/>
          </p:cNvCxnSpPr>
          <p:nvPr/>
        </p:nvCxnSpPr>
        <p:spPr>
          <a:xfrm>
            <a:off x="3917667" y="1931627"/>
            <a:ext cx="0" cy="3426104"/>
          </a:xfrm>
          <a:prstGeom prst="line">
            <a:avLst/>
          </a:prstGeom>
          <a:ln w="762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10ECFE46-67E6-4E5A-ADCD-9A31BF3F07CD}"/>
              </a:ext>
            </a:extLst>
          </p:cNvPr>
          <p:cNvCxnSpPr>
            <a:cxnSpLocks/>
          </p:cNvCxnSpPr>
          <p:nvPr/>
        </p:nvCxnSpPr>
        <p:spPr>
          <a:xfrm>
            <a:off x="3879315" y="1933035"/>
            <a:ext cx="560105" cy="0"/>
          </a:xfrm>
          <a:prstGeom prst="line">
            <a:avLst/>
          </a:prstGeom>
          <a:ln w="762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A8FAA32F-D8D2-4903-938A-5BBAB35CE04B}"/>
              </a:ext>
            </a:extLst>
          </p:cNvPr>
          <p:cNvCxnSpPr>
            <a:cxnSpLocks/>
          </p:cNvCxnSpPr>
          <p:nvPr/>
        </p:nvCxnSpPr>
        <p:spPr>
          <a:xfrm>
            <a:off x="3915302" y="3521667"/>
            <a:ext cx="560105" cy="0"/>
          </a:xfrm>
          <a:prstGeom prst="line">
            <a:avLst/>
          </a:prstGeom>
          <a:ln w="762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1E5D1C2F-DA25-4F50-BB26-E95DEB331313}"/>
              </a:ext>
            </a:extLst>
          </p:cNvPr>
          <p:cNvCxnSpPr>
            <a:cxnSpLocks/>
          </p:cNvCxnSpPr>
          <p:nvPr/>
        </p:nvCxnSpPr>
        <p:spPr>
          <a:xfrm>
            <a:off x="3879315" y="5345623"/>
            <a:ext cx="560105" cy="0"/>
          </a:xfrm>
          <a:prstGeom prst="line">
            <a:avLst/>
          </a:prstGeom>
          <a:ln w="762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EDAC1964-DE2B-4AAF-BFA1-E4017B6BDA27}"/>
              </a:ext>
            </a:extLst>
          </p:cNvPr>
          <p:cNvSpPr txBox="1"/>
          <p:nvPr/>
        </p:nvSpPr>
        <p:spPr>
          <a:xfrm>
            <a:off x="5735206" y="1656529"/>
            <a:ext cx="183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haroni" panose="02010803020104030203" pitchFamily="2" charset="-79"/>
                <a:cs typeface="Aharoni" panose="02010803020104030203" pitchFamily="2" charset="-79"/>
              </a:rPr>
              <a:t>Train</a:t>
            </a:r>
            <a:endParaRPr lang="zh-TW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B7C91A36-F8EB-49DE-B2ED-B190D10A2520}"/>
              </a:ext>
            </a:extLst>
          </p:cNvPr>
          <p:cNvSpPr txBox="1"/>
          <p:nvPr/>
        </p:nvSpPr>
        <p:spPr>
          <a:xfrm>
            <a:off x="5735206" y="3283956"/>
            <a:ext cx="206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haroni" panose="02010803020104030203" pitchFamily="2" charset="-79"/>
                <a:cs typeface="Aharoni" panose="02010803020104030203" pitchFamily="2" charset="-79"/>
              </a:rPr>
              <a:t>Validation</a:t>
            </a:r>
            <a:endParaRPr lang="zh-TW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FB3B290-A101-476B-8616-BFCC29BC8BDE}"/>
              </a:ext>
            </a:extLst>
          </p:cNvPr>
          <p:cNvSpPr txBox="1"/>
          <p:nvPr/>
        </p:nvSpPr>
        <p:spPr>
          <a:xfrm>
            <a:off x="5735206" y="5084013"/>
            <a:ext cx="195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haroni" panose="02010803020104030203" pitchFamily="2" charset="-79"/>
                <a:cs typeface="Aharoni" panose="02010803020104030203" pitchFamily="2" charset="-79"/>
              </a:rPr>
              <a:t>Test</a:t>
            </a:r>
            <a:endParaRPr lang="zh-TW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ED251491-91FF-4991-A579-FF9B0102D531}"/>
              </a:ext>
            </a:extLst>
          </p:cNvPr>
          <p:cNvSpPr txBox="1"/>
          <p:nvPr/>
        </p:nvSpPr>
        <p:spPr>
          <a:xfrm>
            <a:off x="8388497" y="4802782"/>
            <a:ext cx="1886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Total :   </a:t>
            </a:r>
            <a:r>
              <a:rPr lang="en-US" altLang="zh-TW" sz="28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endParaRPr lang="en-US" altLang="zh-TW" sz="2400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TW" dirty="0"/>
              <a:t>0:       50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TW" dirty="0"/>
              <a:t>1:       50</a:t>
            </a:r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D7B11A82-ED72-4763-9073-3C0E8526A0BA}"/>
              </a:ext>
            </a:extLst>
          </p:cNvPr>
          <p:cNvSpPr txBox="1"/>
          <p:nvPr/>
        </p:nvSpPr>
        <p:spPr>
          <a:xfrm>
            <a:off x="8388497" y="3100497"/>
            <a:ext cx="1886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Total :   </a:t>
            </a:r>
            <a:r>
              <a:rPr lang="en-US" altLang="zh-TW" sz="28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endParaRPr lang="en-US" altLang="zh-TW" sz="2400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TW" dirty="0"/>
              <a:t>0:         50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TW" dirty="0"/>
              <a:t>1:         50</a:t>
            </a:r>
            <a:endParaRPr lang="zh-TW" altLang="en-US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F5DACFC-DC53-4740-BE1D-499662E48322}"/>
              </a:ext>
            </a:extLst>
          </p:cNvPr>
          <p:cNvSpPr txBox="1"/>
          <p:nvPr/>
        </p:nvSpPr>
        <p:spPr>
          <a:xfrm>
            <a:off x="8388497" y="1439116"/>
            <a:ext cx="1886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Total : 2</a:t>
            </a:r>
            <a:r>
              <a:rPr lang="en-US" altLang="zh-TW" sz="28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,080</a:t>
            </a:r>
            <a:endParaRPr lang="en-US" altLang="zh-TW" sz="2400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TW" dirty="0"/>
              <a:t>0:        1,014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TW" dirty="0"/>
              <a:t>1:        1,066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C02D82C-DE73-41DC-B71D-62E7AB671318}"/>
              </a:ext>
            </a:extLst>
          </p:cNvPr>
          <p:cNvGrpSpPr/>
          <p:nvPr/>
        </p:nvGrpSpPr>
        <p:grpSpPr>
          <a:xfrm>
            <a:off x="0" y="6476566"/>
            <a:ext cx="12363449" cy="381434"/>
            <a:chOff x="0" y="6476566"/>
            <a:chExt cx="12363449" cy="381434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5E3D3B3-A727-4AB6-8A9F-EC251E42C581}"/>
                </a:ext>
              </a:extLst>
            </p:cNvPr>
            <p:cNvGrpSpPr/>
            <p:nvPr/>
          </p:nvGrpSpPr>
          <p:grpSpPr>
            <a:xfrm>
              <a:off x="2247900" y="6476566"/>
              <a:ext cx="10115549" cy="381434"/>
              <a:chOff x="0" y="9091"/>
              <a:chExt cx="10448925" cy="381434"/>
            </a:xfrm>
          </p:grpSpPr>
          <p:sp>
            <p:nvSpPr>
              <p:cNvPr id="31" name="箭號: 五邊形 30">
                <a:extLst>
                  <a:ext uri="{FF2B5EF4-FFF2-40B4-BE49-F238E27FC236}">
                    <a16:creationId xmlns:a16="http://schemas.microsoft.com/office/drawing/2014/main" id="{9BB2C479-7863-4295-984D-0C2C5ACFC966}"/>
                  </a:ext>
                </a:extLst>
              </p:cNvPr>
              <p:cNvSpPr/>
              <p:nvPr/>
            </p:nvSpPr>
            <p:spPr>
              <a:xfrm>
                <a:off x="768667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Result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箭號: 五邊形 31">
                <a:extLst>
                  <a:ext uri="{FF2B5EF4-FFF2-40B4-BE49-F238E27FC236}">
                    <a16:creationId xmlns:a16="http://schemas.microsoft.com/office/drawing/2014/main" id="{06929D40-CB30-442E-B84F-674D8DC22FA3}"/>
                  </a:ext>
                </a:extLst>
              </p:cNvPr>
              <p:cNvSpPr/>
              <p:nvPr/>
            </p:nvSpPr>
            <p:spPr>
              <a:xfrm>
                <a:off x="5124450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Model selection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箭號: 五邊形 32">
                <a:extLst>
                  <a:ext uri="{FF2B5EF4-FFF2-40B4-BE49-F238E27FC236}">
                    <a16:creationId xmlns:a16="http://schemas.microsoft.com/office/drawing/2014/main" id="{13FC0C03-4781-4CEE-9507-C7249A18BDF1}"/>
                  </a:ext>
                </a:extLst>
              </p:cNvPr>
              <p:cNvSpPr/>
              <p:nvPr/>
            </p:nvSpPr>
            <p:spPr>
              <a:xfrm>
                <a:off x="2562225" y="9091"/>
                <a:ext cx="2762250" cy="381434"/>
              </a:xfrm>
              <a:prstGeom prst="homePlat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lt1"/>
                    </a:solidFill>
                  </a:rPr>
                  <a:t>Image </a:t>
                </a:r>
                <a:r>
                  <a:rPr lang="en-US" altLang="zh-TW" dirty="0"/>
                  <a:t>preprocessing</a:t>
                </a:r>
                <a:endParaRPr lang="zh-TW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箭號: 五邊形 33">
                <a:extLst>
                  <a:ext uri="{FF2B5EF4-FFF2-40B4-BE49-F238E27FC236}">
                    <a16:creationId xmlns:a16="http://schemas.microsoft.com/office/drawing/2014/main" id="{1AF6761E-757D-419D-9C2D-BDC74B53AFF6}"/>
                  </a:ext>
                </a:extLst>
              </p:cNvPr>
              <p:cNvSpPr/>
              <p:nvPr/>
            </p:nvSpPr>
            <p:spPr>
              <a:xfrm>
                <a:off x="0" y="9091"/>
                <a:ext cx="2762250" cy="381434"/>
              </a:xfrm>
              <a:prstGeom prst="homePlat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Dataset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0" name="箭號: 五邊形 29">
              <a:extLst>
                <a:ext uri="{FF2B5EF4-FFF2-40B4-BE49-F238E27FC236}">
                  <a16:creationId xmlns:a16="http://schemas.microsoft.com/office/drawing/2014/main" id="{F03C2481-63CB-4CF1-AD54-1DC3BD55EC92}"/>
                </a:ext>
              </a:extLst>
            </p:cNvPr>
            <p:cNvSpPr/>
            <p:nvPr/>
          </p:nvSpPr>
          <p:spPr>
            <a:xfrm>
              <a:off x="0" y="6476566"/>
              <a:ext cx="2674120" cy="381434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/>
                <a:t>Introduction</a:t>
              </a:r>
              <a:endParaRPr lang="zh-TW" alt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37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</TotalTime>
  <Words>444</Words>
  <Application>Microsoft Office PowerPoint</Application>
  <PresentationFormat>寬螢幕</PresentationFormat>
  <Paragraphs>246</Paragraphs>
  <Slides>25</Slides>
  <Notes>6</Notes>
  <HiddenSlides>4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Abadi</vt:lpstr>
      <vt:lpstr>Aharoni</vt:lpstr>
      <vt:lpstr>Arial</vt:lpstr>
      <vt:lpstr>Arial Black</vt:lpstr>
      <vt:lpstr>Calibri</vt:lpstr>
      <vt:lpstr>Calibri Light</vt:lpstr>
      <vt:lpstr>Office Theme</vt:lpstr>
      <vt:lpstr>PowerPoint 簡報</vt:lpstr>
      <vt:lpstr>Outline</vt:lpstr>
      <vt:lpstr>Introduction</vt:lpstr>
      <vt:lpstr>Introduction</vt:lpstr>
      <vt:lpstr>Introduction</vt:lpstr>
      <vt:lpstr>Dataset</vt:lpstr>
      <vt:lpstr>Dataset</vt:lpstr>
      <vt:lpstr>Dataset</vt:lpstr>
      <vt:lpstr>Dataset</vt:lpstr>
      <vt:lpstr>Image Processing</vt:lpstr>
      <vt:lpstr>Image Processing : Step1</vt:lpstr>
      <vt:lpstr>Image Processing : Step2</vt:lpstr>
      <vt:lpstr>Image Processing : Step2</vt:lpstr>
      <vt:lpstr>Image Preprocessing</vt:lpstr>
      <vt:lpstr>Image Preprocessing</vt:lpstr>
      <vt:lpstr>Model Selection</vt:lpstr>
      <vt:lpstr>Model Selection</vt:lpstr>
      <vt:lpstr>Model Selection : GoogLeNet</vt:lpstr>
      <vt:lpstr>Model Selection : ResNet</vt:lpstr>
      <vt:lpstr>Result</vt:lpstr>
      <vt:lpstr>Result</vt:lpstr>
      <vt:lpstr>Result</vt:lpstr>
      <vt:lpstr>Result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Cheng Yi Lin</dc:creator>
  <cp:lastModifiedBy>Cheng Yi Lin</cp:lastModifiedBy>
  <cp:revision>71</cp:revision>
  <dcterms:created xsi:type="dcterms:W3CDTF">2019-08-26T17:36:11Z</dcterms:created>
  <dcterms:modified xsi:type="dcterms:W3CDTF">2019-08-30T01:30:53Z</dcterms:modified>
</cp:coreProperties>
</file>